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6" r:id="rId3"/>
    <p:sldId id="269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39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0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8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2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4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1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4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7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E174-24B0-7945-9C2D-A7E69FE1F22C}" type="datetimeFigureOut">
              <a:rPr lang="en-US" smtClean="0"/>
              <a:t>7/16/20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1D5F-ED38-2642-ABA1-D1EFF2865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9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anNess Logo Small 400+ px Wide 06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489" y="1045300"/>
            <a:ext cx="3171476" cy="71886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3024894"/>
            <a:ext cx="9144000" cy="2287076"/>
          </a:xfrm>
        </p:spPr>
        <p:txBody>
          <a:bodyPr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sz="4000" b="1" cap="small" dirty="0">
                <a:solidFill>
                  <a:srgbClr val="000090"/>
                </a:solidFill>
                <a:latin typeface="Gill Sans"/>
                <a:cs typeface="Gill Sans"/>
              </a:rPr>
              <a:t>The Magic of Playback Theatre:</a:t>
            </a:r>
            <a:br>
              <a:rPr lang="en-US" sz="4000" b="1" cap="small" dirty="0">
                <a:solidFill>
                  <a:srgbClr val="000090"/>
                </a:solidFill>
                <a:latin typeface="Gill Sans"/>
                <a:cs typeface="Gill Sans"/>
              </a:rPr>
            </a:br>
            <a:r>
              <a:rPr lang="en-US" sz="4000" i="1" cap="small" dirty="0">
                <a:solidFill>
                  <a:srgbClr val="000090"/>
                </a:solidFill>
                <a:latin typeface="Gill Sans"/>
                <a:cs typeface="Gill Sans"/>
              </a:rPr>
              <a:t>Where Improv Meets Personal Story</a:t>
            </a:r>
            <a:endParaRPr lang="en-US" sz="4000" cap="small" dirty="0">
              <a:solidFill>
                <a:srgbClr val="000090"/>
              </a:solidFill>
              <a:latin typeface="Gill Sans"/>
              <a:cs typeface="Gill San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3000" y="1863029"/>
            <a:ext cx="6858000" cy="6691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000000"/>
                </a:solidFill>
                <a:latin typeface="Candara"/>
                <a:cs typeface="Candara"/>
              </a:rPr>
              <a:t>Day Four – Thurs. 7/16/20</a:t>
            </a:r>
          </a:p>
        </p:txBody>
      </p:sp>
      <p:sp>
        <p:nvSpPr>
          <p:cNvPr id="5" name="Subtitle 8"/>
          <p:cNvSpPr txBox="1">
            <a:spLocks/>
          </p:cNvSpPr>
          <p:nvPr/>
        </p:nvSpPr>
        <p:spPr>
          <a:xfrm>
            <a:off x="1143000" y="5704964"/>
            <a:ext cx="6858000" cy="7703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7030A0"/>
                </a:solidFill>
                <a:latin typeface="Candara"/>
                <a:cs typeface="Candara"/>
              </a:rPr>
              <a:t>Tim Van Ness</a:t>
            </a:r>
          </a:p>
        </p:txBody>
      </p:sp>
    </p:spTree>
    <p:extLst>
      <p:ext uri="{BB962C8B-B14F-4D97-AF65-F5344CB8AC3E}">
        <p14:creationId xmlns:p14="http://schemas.microsoft.com/office/powerpoint/2010/main" val="342347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anNess Logo Small 400+ px Wide 06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97" y="6439387"/>
            <a:ext cx="1319216" cy="299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CC139F-6744-0E48-A4FD-3C0F2D253162}"/>
              </a:ext>
            </a:extLst>
          </p:cNvPr>
          <p:cNvSpPr txBox="1"/>
          <p:nvPr/>
        </p:nvSpPr>
        <p:spPr>
          <a:xfrm>
            <a:off x="420129" y="807076"/>
            <a:ext cx="85333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ndara" panose="020E0502030303020204" pitchFamily="34" charset="0"/>
              </a:rPr>
              <a:t>6-7 people in a breakout</a:t>
            </a:r>
          </a:p>
          <a:p>
            <a:endParaRPr lang="en-US" sz="1200" b="1" i="1" dirty="0">
              <a:latin typeface="Candara" panose="020E0502030303020204" pitchFamily="34" charset="0"/>
            </a:endParaRPr>
          </a:p>
          <a:p>
            <a:r>
              <a:rPr lang="en-US" sz="1200" b="1" i="1" dirty="0">
                <a:latin typeface="Candara" panose="020E0502030303020204" pitchFamily="34" charset="0"/>
              </a:rPr>
              <a:t>Roles: </a:t>
            </a:r>
            <a:r>
              <a:rPr lang="en-US" sz="1200" dirty="0">
                <a:latin typeface="Candara" panose="020E0502030303020204" pitchFamily="34" charset="0"/>
              </a:rPr>
              <a:t>Conductor, Teller, Musician, 3 Actors</a:t>
            </a:r>
          </a:p>
          <a:p>
            <a:endParaRPr lang="en-US" sz="1200" dirty="0">
              <a:latin typeface="Candara" panose="020E0502030303020204" pitchFamily="34" charset="0"/>
            </a:endParaRP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Start with everyone on video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Decide as a group the </a:t>
            </a:r>
            <a:r>
              <a:rPr lang="en-US" sz="1200" i="1" dirty="0">
                <a:latin typeface="Candara" panose="020E0502030303020204" pitchFamily="34" charset="0"/>
              </a:rPr>
              <a:t>order </a:t>
            </a:r>
            <a:r>
              <a:rPr lang="en-US" sz="1200" dirty="0">
                <a:latin typeface="Candara" panose="020E0502030303020204" pitchFamily="34" charset="0"/>
              </a:rPr>
              <a:t>actors will enact </a:t>
            </a:r>
            <a:r>
              <a:rPr lang="en-US" sz="1200" b="1" i="1" dirty="0">
                <a:latin typeface="Candara" panose="020E0502030303020204" pitchFamily="34" charset="0"/>
              </a:rPr>
              <a:t>before each Fluid Sculpture. </a:t>
            </a:r>
            <a:r>
              <a:rPr lang="en-US" sz="1200" dirty="0">
                <a:latin typeface="Candara" panose="020E0502030303020204" pitchFamily="34" charset="0"/>
              </a:rPr>
              <a:t>If you feel the ensemble is ready for more spontaneity, let the players </a:t>
            </a:r>
            <a:r>
              <a:rPr lang="en-US" sz="1200" b="1" i="1" dirty="0">
                <a:latin typeface="Candara" panose="020E0502030303020204" pitchFamily="34" charset="0"/>
              </a:rPr>
              <a:t>feel</a:t>
            </a:r>
            <a:r>
              <a:rPr lang="en-US" sz="1200" b="1" dirty="0">
                <a:latin typeface="Candara" panose="020E0502030303020204" pitchFamily="34" charset="0"/>
              </a:rPr>
              <a:t> </a:t>
            </a:r>
            <a:r>
              <a:rPr lang="en-US" sz="1200" dirty="0">
                <a:latin typeface="Candara" panose="020E0502030303020204" pitchFamily="34" charset="0"/>
              </a:rPr>
              <a:t>who goes 1</a:t>
            </a:r>
            <a:r>
              <a:rPr lang="en-US" sz="1200" baseline="30000" dirty="0">
                <a:latin typeface="Candara" panose="020E0502030303020204" pitchFamily="34" charset="0"/>
              </a:rPr>
              <a:t>st</a:t>
            </a:r>
            <a:r>
              <a:rPr lang="en-US" sz="1200" dirty="0">
                <a:latin typeface="Candara" panose="020E0502030303020204" pitchFamily="34" charset="0"/>
              </a:rPr>
              <a:t>, 2</a:t>
            </a:r>
            <a:r>
              <a:rPr lang="en-US" sz="1200" baseline="30000" dirty="0">
                <a:latin typeface="Candara" panose="020E0502030303020204" pitchFamily="34" charset="0"/>
              </a:rPr>
              <a:t>nd</a:t>
            </a:r>
            <a:r>
              <a:rPr lang="en-US" sz="1200" dirty="0">
                <a:latin typeface="Candara" panose="020E0502030303020204" pitchFamily="34" charset="0"/>
              </a:rPr>
              <a:t>, etc. without assigning. </a:t>
            </a:r>
            <a:endParaRPr lang="en-US" sz="1200" b="1" i="1" dirty="0">
              <a:latin typeface="Candara" panose="020E0502030303020204" pitchFamily="34" charset="0"/>
            </a:endParaRP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invites Teller to share a feeling (conductor chooses the context, theme, specific question)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Teller shares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If necessary, Conductor does a brief recap – summing up the feeling, but only if the teller said a lot. If the teller is succinct, go to the next step 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says, </a:t>
            </a:r>
            <a:r>
              <a:rPr lang="en-US" sz="1200" b="1" dirty="0">
                <a:latin typeface="Candara" panose="020E0502030303020204" pitchFamily="34" charset="0"/>
              </a:rPr>
              <a:t>”Let’s Watch!” </a:t>
            </a:r>
            <a:r>
              <a:rPr lang="en-US" sz="1200" dirty="0">
                <a:latin typeface="Candara" panose="020E0502030303020204" pitchFamily="34" charset="0"/>
              </a:rPr>
              <a:t>then turns off their video (unless they’re acting). Teller keeps video on!</a:t>
            </a:r>
          </a:p>
          <a:p>
            <a:pPr marL="214313" indent="-214313">
              <a:buFont typeface="Wingdings" pitchFamily="2" charset="2"/>
              <a:buChar char="Ø"/>
            </a:pPr>
            <a:endParaRPr lang="en-US" sz="1200" dirty="0">
              <a:latin typeface="Candara" panose="020E0502030303020204" pitchFamily="34" charset="0"/>
            </a:endParaRP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Player one begins a sound &amp; motion, all other players join with essentially the same sound/motion – briefly, until…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Player two makes another offer – everyone joins that sound/motion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Same for player 3 (or 4 if you have them)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Players Freeze – then break and look directly at the camera (teller)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turns Video back on, asks Teller, “Is it something like that?”, or “What was that like to see?” </a:t>
            </a:r>
          </a:p>
          <a:p>
            <a:r>
              <a:rPr lang="en-US" sz="1200" dirty="0">
                <a:latin typeface="Candara" panose="020E0502030303020204" pitchFamily="34" charset="0"/>
              </a:rPr>
              <a:t>	Caution – Do not discuss specifics of the enactment. This is simply for the teller to say what is true. Actors do not speak during this step</a:t>
            </a:r>
          </a:p>
          <a:p>
            <a:r>
              <a:rPr lang="en-US" sz="1200" dirty="0">
                <a:latin typeface="Candara" panose="020E0502030303020204" pitchFamily="34" charset="0"/>
              </a:rPr>
              <a:t>	Conductor then thanks the teller, thanks the players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Switch roles</a:t>
            </a:r>
          </a:p>
          <a:p>
            <a:endParaRPr lang="en-US" sz="1200" b="1" dirty="0">
              <a:latin typeface="Candara" panose="020E0502030303020204" pitchFamily="34" charset="0"/>
            </a:endParaRPr>
          </a:p>
          <a:p>
            <a:r>
              <a:rPr lang="en-US" sz="1200" b="1" dirty="0">
                <a:latin typeface="Candara" panose="020E0502030303020204" pitchFamily="34" charset="0"/>
              </a:rPr>
              <a:t>With Musician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If you have a musician, try having the music start at the same time as the first actor, then change tune/tone/temp/etc. with each new actor/offer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4DB008-5807-5741-83BB-FDEBDC3B8B8C}"/>
              </a:ext>
            </a:extLst>
          </p:cNvPr>
          <p:cNvSpPr txBox="1"/>
          <p:nvPr/>
        </p:nvSpPr>
        <p:spPr>
          <a:xfrm>
            <a:off x="1970432" y="584905"/>
            <a:ext cx="52031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latin typeface="Candara" panose="020E0502030303020204" pitchFamily="34" charset="0"/>
              </a:rPr>
              <a:t>Virtual Fluid Sculptures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AFC935-6B4E-FA47-8A9F-58A7C3515053}"/>
              </a:ext>
            </a:extLst>
          </p:cNvPr>
          <p:cNvSpPr/>
          <p:nvPr/>
        </p:nvSpPr>
        <p:spPr>
          <a:xfrm>
            <a:off x="0" y="31703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 cap="small" dirty="0">
                <a:solidFill>
                  <a:srgbClr val="000090"/>
                </a:solidFill>
                <a:latin typeface="Gill Sans"/>
                <a:cs typeface="Gill Sans"/>
              </a:rPr>
              <a:t>The Magic of Playback Theatre: </a:t>
            </a:r>
          </a:p>
          <a:p>
            <a:pPr algn="ctr"/>
            <a:r>
              <a:rPr lang="en-US" sz="1350" i="1" cap="small" dirty="0">
                <a:solidFill>
                  <a:srgbClr val="000090"/>
                </a:solidFill>
                <a:latin typeface="Gill Sans"/>
                <a:cs typeface="Gill Sans"/>
              </a:rPr>
              <a:t>Where Improv Meets Personal Story</a:t>
            </a:r>
            <a:endParaRPr lang="en-US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6D67A0-FA98-404E-B37F-063DBFDD1E0C}"/>
              </a:ext>
            </a:extLst>
          </p:cNvPr>
          <p:cNvSpPr txBox="1"/>
          <p:nvPr/>
        </p:nvSpPr>
        <p:spPr>
          <a:xfrm rot="1574688">
            <a:off x="7173567" y="584905"/>
            <a:ext cx="1324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ighlight>
                  <a:srgbClr val="00FFFF"/>
                </a:highlight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43661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anNess Logo Small 400+ px Wide 06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97" y="6439387"/>
            <a:ext cx="1319216" cy="299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CC139F-6744-0E48-A4FD-3C0F2D253162}"/>
              </a:ext>
            </a:extLst>
          </p:cNvPr>
          <p:cNvSpPr txBox="1"/>
          <p:nvPr/>
        </p:nvSpPr>
        <p:spPr>
          <a:xfrm>
            <a:off x="420129" y="906466"/>
            <a:ext cx="85333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ndara" panose="020E0502030303020204" pitchFamily="34" charset="0"/>
              </a:rPr>
              <a:t>6-7 people in a breakout</a:t>
            </a:r>
          </a:p>
          <a:p>
            <a:endParaRPr lang="en-US" sz="1200" b="1" i="1" dirty="0">
              <a:latin typeface="Candara" panose="020E0502030303020204" pitchFamily="34" charset="0"/>
            </a:endParaRPr>
          </a:p>
          <a:p>
            <a:r>
              <a:rPr lang="en-US" sz="1200" b="1" i="1" dirty="0">
                <a:latin typeface="Candara" panose="020E0502030303020204" pitchFamily="34" charset="0"/>
              </a:rPr>
              <a:t>Roles: </a:t>
            </a:r>
            <a:r>
              <a:rPr lang="en-US" sz="1200" dirty="0">
                <a:latin typeface="Candara" panose="020E0502030303020204" pitchFamily="34" charset="0"/>
              </a:rPr>
              <a:t>Conductor, Teller, Musician, 3 Actors</a:t>
            </a:r>
          </a:p>
          <a:p>
            <a:endParaRPr lang="en-US" sz="1200" dirty="0">
              <a:latin typeface="Candara" panose="020E0502030303020204" pitchFamily="34" charset="0"/>
            </a:endParaRP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Start with everyone on video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Decide as a group the </a:t>
            </a:r>
            <a:r>
              <a:rPr lang="en-US" sz="1200" i="1" dirty="0">
                <a:latin typeface="Candara" panose="020E0502030303020204" pitchFamily="34" charset="0"/>
              </a:rPr>
              <a:t>order </a:t>
            </a:r>
            <a:r>
              <a:rPr lang="en-US" sz="1200" dirty="0">
                <a:latin typeface="Candara" panose="020E0502030303020204" pitchFamily="34" charset="0"/>
              </a:rPr>
              <a:t>actors will enact </a:t>
            </a:r>
            <a:r>
              <a:rPr lang="en-US" sz="1200" b="1" i="1" dirty="0">
                <a:latin typeface="Candara" panose="020E0502030303020204" pitchFamily="34" charset="0"/>
              </a:rPr>
              <a:t>before each Fluid Sculpture.</a:t>
            </a:r>
            <a:r>
              <a:rPr lang="en-US" sz="1200" dirty="0">
                <a:latin typeface="Candara" panose="020E0502030303020204" pitchFamily="34" charset="0"/>
              </a:rPr>
              <a:t> If you feel the ensemble is ready for more spontaneity, let the players </a:t>
            </a:r>
            <a:r>
              <a:rPr lang="en-US" sz="1200" b="1" i="1" dirty="0">
                <a:latin typeface="Candara" panose="020E0502030303020204" pitchFamily="34" charset="0"/>
              </a:rPr>
              <a:t>feel</a:t>
            </a:r>
            <a:r>
              <a:rPr lang="en-US" sz="1200" b="1" dirty="0">
                <a:latin typeface="Candara" panose="020E0502030303020204" pitchFamily="34" charset="0"/>
              </a:rPr>
              <a:t> </a:t>
            </a:r>
            <a:r>
              <a:rPr lang="en-US" sz="1200" dirty="0">
                <a:latin typeface="Candara" panose="020E0502030303020204" pitchFamily="34" charset="0"/>
              </a:rPr>
              <a:t>who goes 1</a:t>
            </a:r>
            <a:r>
              <a:rPr lang="en-US" sz="1200" baseline="30000" dirty="0">
                <a:latin typeface="Candara" panose="020E0502030303020204" pitchFamily="34" charset="0"/>
              </a:rPr>
              <a:t>st</a:t>
            </a:r>
            <a:r>
              <a:rPr lang="en-US" sz="1200" dirty="0">
                <a:latin typeface="Candara" panose="020E0502030303020204" pitchFamily="34" charset="0"/>
              </a:rPr>
              <a:t>, 2</a:t>
            </a:r>
            <a:r>
              <a:rPr lang="en-US" sz="1200" baseline="30000" dirty="0">
                <a:latin typeface="Candara" panose="020E0502030303020204" pitchFamily="34" charset="0"/>
              </a:rPr>
              <a:t>nd</a:t>
            </a:r>
            <a:r>
              <a:rPr lang="en-US" sz="1200" dirty="0">
                <a:latin typeface="Candara" panose="020E0502030303020204" pitchFamily="34" charset="0"/>
              </a:rPr>
              <a:t>, etc. without assigning. </a:t>
            </a:r>
            <a:endParaRPr lang="en-US" sz="1200" b="1" i="1" dirty="0">
              <a:latin typeface="Candara" panose="020E0502030303020204" pitchFamily="34" charset="0"/>
            </a:endParaRP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invites Teller to share a feeling (conductor chooses the context, theme, specific question)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Teller shares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If necessary, Conductor does a brief recap – summing up the feeling, but only if the teller said a lot. If the teller is succinct, go to the next step 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says, </a:t>
            </a:r>
            <a:r>
              <a:rPr lang="en-US" sz="1200" b="1" dirty="0">
                <a:latin typeface="Candara" panose="020E0502030303020204" pitchFamily="34" charset="0"/>
              </a:rPr>
              <a:t>”Let’s Watch!” </a:t>
            </a:r>
            <a:r>
              <a:rPr lang="en-US" sz="1200" dirty="0">
                <a:latin typeface="Candara" panose="020E0502030303020204" pitchFamily="34" charset="0"/>
              </a:rPr>
              <a:t>then turns off their video (unless they’re acting). Teller keeps video on!</a:t>
            </a:r>
          </a:p>
          <a:p>
            <a:pPr marL="214313" indent="-214313">
              <a:buFont typeface="Wingdings" pitchFamily="2" charset="2"/>
              <a:buChar char="Ø"/>
            </a:pPr>
            <a:endParaRPr lang="en-US" sz="1200" dirty="0">
              <a:latin typeface="Candara" panose="020E0502030303020204" pitchFamily="34" charset="0"/>
            </a:endParaRP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Either Musician begins, or Actor A begins a sound &amp; motion, all other actors remain neutral or off screen (musician plays something that goes along with Actor A’s offer), until…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Actor Two enters with a </a:t>
            </a:r>
            <a:r>
              <a:rPr lang="en-US" sz="1200" i="1" dirty="0">
                <a:latin typeface="Candara" panose="020E0502030303020204" pitchFamily="34" charset="0"/>
              </a:rPr>
              <a:t>different </a:t>
            </a:r>
            <a:r>
              <a:rPr lang="en-US" sz="1200" dirty="0">
                <a:latin typeface="Candara" panose="020E0502030303020204" pitchFamily="34" charset="0"/>
              </a:rPr>
              <a:t>offer.  Actor 1 keeps doing theirs, and Actor 3 stays neutral or off screen. The musician can modify sound to match Actor B’s offer or keep doing what they started with.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Actor 3 now enters and makes yet a </a:t>
            </a:r>
            <a:r>
              <a:rPr lang="en-US" sz="1200" i="1" dirty="0">
                <a:latin typeface="Candara" panose="020E0502030303020204" pitchFamily="34" charset="0"/>
              </a:rPr>
              <a:t>different</a:t>
            </a:r>
            <a:r>
              <a:rPr lang="en-US" sz="1200" dirty="0">
                <a:latin typeface="Candara" panose="020E0502030303020204" pitchFamily="34" charset="0"/>
              </a:rPr>
              <a:t> offer. Now all 3 actors are doing different things. Musician continues to modify or maintain their offer as before. (If you have 4  add them as well)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Players mutually </a:t>
            </a:r>
            <a:r>
              <a:rPr lang="en-US" sz="1200" b="1" i="1" dirty="0">
                <a:latin typeface="Candara" panose="020E0502030303020204" pitchFamily="34" charset="0"/>
              </a:rPr>
              <a:t>find an ending </a:t>
            </a:r>
            <a:r>
              <a:rPr lang="en-US" sz="1200" dirty="0">
                <a:latin typeface="Candara" panose="020E0502030303020204" pitchFamily="34" charset="0"/>
              </a:rPr>
              <a:t>and Freeze – then break and look directly at the camera (teller)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turns Video back on, asks Teller, “Is it something like that?”, or “What was that like to see?” </a:t>
            </a:r>
          </a:p>
          <a:p>
            <a:r>
              <a:rPr lang="en-US" sz="1200" dirty="0">
                <a:latin typeface="Candara" panose="020E0502030303020204" pitchFamily="34" charset="0"/>
              </a:rPr>
              <a:t>	Caution – Do not discuss specifics of the enactment. This is simply for the teller to say what is true. </a:t>
            </a:r>
          </a:p>
          <a:p>
            <a:r>
              <a:rPr lang="en-US" sz="1200" dirty="0">
                <a:latin typeface="Candara" panose="020E0502030303020204" pitchFamily="34" charset="0"/>
              </a:rPr>
              <a:t>	Actors do not speak during this step</a:t>
            </a:r>
          </a:p>
          <a:p>
            <a:r>
              <a:rPr lang="en-US" sz="1200" dirty="0">
                <a:latin typeface="Candara" panose="020E0502030303020204" pitchFamily="34" charset="0"/>
              </a:rPr>
              <a:t>	Conductor then thanks the teller, thanks the players</a:t>
            </a:r>
          </a:p>
          <a:p>
            <a:pPr marL="214313" indent="-214313"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Switch roles</a:t>
            </a:r>
          </a:p>
          <a:p>
            <a:endParaRPr lang="en-US" sz="1200" b="1" dirty="0">
              <a:latin typeface="Candara" panose="020E05020303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4DB008-5807-5741-83BB-FDEBDC3B8B8C}"/>
              </a:ext>
            </a:extLst>
          </p:cNvPr>
          <p:cNvSpPr txBox="1"/>
          <p:nvPr/>
        </p:nvSpPr>
        <p:spPr>
          <a:xfrm>
            <a:off x="1970432" y="584905"/>
            <a:ext cx="52031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latin typeface="Candara" panose="020E0502030303020204" pitchFamily="34" charset="0"/>
              </a:rPr>
              <a:t>Virtual Fluid Sculptures – Version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AFC935-6B4E-FA47-8A9F-58A7C3515053}"/>
              </a:ext>
            </a:extLst>
          </p:cNvPr>
          <p:cNvSpPr/>
          <p:nvPr/>
        </p:nvSpPr>
        <p:spPr>
          <a:xfrm>
            <a:off x="0" y="31703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 cap="small" dirty="0">
                <a:solidFill>
                  <a:srgbClr val="000090"/>
                </a:solidFill>
                <a:latin typeface="Gill Sans"/>
                <a:cs typeface="Gill Sans"/>
              </a:rPr>
              <a:t>The Magic of Playback Theatre: </a:t>
            </a:r>
          </a:p>
          <a:p>
            <a:pPr algn="ctr"/>
            <a:r>
              <a:rPr lang="en-US" sz="1350" i="1" cap="small" dirty="0">
                <a:solidFill>
                  <a:srgbClr val="000090"/>
                </a:solidFill>
                <a:latin typeface="Gill Sans"/>
                <a:cs typeface="Gill Sans"/>
              </a:rPr>
              <a:t>Where Improv Meets Personal Story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9853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anNess Logo Small 400+ px Wide 06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39" y="6378615"/>
            <a:ext cx="1319216" cy="299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CC139F-6744-0E48-A4FD-3C0F2D253162}"/>
              </a:ext>
            </a:extLst>
          </p:cNvPr>
          <p:cNvSpPr txBox="1"/>
          <p:nvPr/>
        </p:nvSpPr>
        <p:spPr>
          <a:xfrm>
            <a:off x="353039" y="1219059"/>
            <a:ext cx="8651813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en-US" sz="1200" b="1" dirty="0">
                <a:latin typeface="Candara" panose="020E0502030303020204" pitchFamily="34" charset="0"/>
              </a:rPr>
              <a:t>6 people in a breakout</a:t>
            </a:r>
            <a:endParaRPr lang="en-US" sz="1200" b="1" i="1" dirty="0">
              <a:latin typeface="Candara" panose="020E0502030303020204" pitchFamily="34" charset="0"/>
            </a:endParaRPr>
          </a:p>
          <a:p>
            <a:pPr>
              <a:spcAft>
                <a:spcPts val="450"/>
              </a:spcAft>
            </a:pPr>
            <a:r>
              <a:rPr lang="en-US" sz="1200" b="1" i="1" dirty="0">
                <a:latin typeface="Candara" panose="020E0502030303020204" pitchFamily="34" charset="0"/>
              </a:rPr>
              <a:t>Roles: </a:t>
            </a:r>
            <a:r>
              <a:rPr lang="en-US" sz="1200" dirty="0">
                <a:latin typeface="Candara" panose="020E0502030303020204" pitchFamily="34" charset="0"/>
              </a:rPr>
              <a:t>Conductor, Teller, Musician. 3 Actors</a:t>
            </a:r>
          </a:p>
          <a:p>
            <a:pPr marL="214313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Start with everyone on video</a:t>
            </a:r>
          </a:p>
          <a:p>
            <a:pPr marL="214313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invites Teller to share a story, a moment from their life, or experience </a:t>
            </a:r>
          </a:p>
          <a:p>
            <a:pPr marL="5572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chooses the context, theme, specific question, etc.</a:t>
            </a:r>
          </a:p>
          <a:p>
            <a:pPr marL="5572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Can be simple – tell us about your morning this morning – or what you had for breakfast</a:t>
            </a:r>
          </a:p>
          <a:p>
            <a:pPr marL="5572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Could have students do a Story Arc (what I shared in my Interlude session on Storytelling) Come ask me today during Connections time at 4:30</a:t>
            </a:r>
          </a:p>
          <a:p>
            <a:pPr marL="214313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Teller shares</a:t>
            </a:r>
          </a:p>
          <a:p>
            <a:pPr marL="214313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– “We’re going to do this as a 3 Sentence Story, [and tells actors the order]. Let’s Watch!”</a:t>
            </a:r>
          </a:p>
          <a:p>
            <a:pPr marL="214313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re-tells the story in Three Sentences, one at a time, waiting for one actor to enact briefly that one part of the story before going on to the next sentence</a:t>
            </a:r>
          </a:p>
          <a:p>
            <a:pPr marL="6715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After Sentence 1, Actor A does a brief enactment about that part of the story (words are okay), then freezes and holds the position until the very end. Musician plays along with Actor A and stops when the actor freezes.</a:t>
            </a:r>
          </a:p>
          <a:p>
            <a:pPr marL="6715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After Sentence 2, Actor B does a brief enactment about that part of the story then freezes. Musician plays something different while the actor is enacting, then stops when actor freezes</a:t>
            </a:r>
          </a:p>
          <a:p>
            <a:pPr marL="6715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After sentence 3, Actor C does a brief enactment about that part of the story then freezes. Musician plays something different while the actor is enacting, then stops when actor freezes. </a:t>
            </a:r>
          </a:p>
          <a:p>
            <a:pPr marL="671513" lvl="1" indent="-214313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At the end, we see all three actors frozen in their final poses for a moment or two. Then they break and look at the camera (teller).</a:t>
            </a:r>
          </a:p>
          <a:p>
            <a:pPr marL="171450" indent="-171450">
              <a:spcAft>
                <a:spcPts val="450"/>
              </a:spcAft>
              <a:buFont typeface="Wingdings" pitchFamily="2" charset="2"/>
              <a:buChar char="Ø"/>
            </a:pPr>
            <a:r>
              <a:rPr lang="en-US" sz="1200" dirty="0">
                <a:latin typeface="Candara" panose="020E0502030303020204" pitchFamily="34" charset="0"/>
              </a:rPr>
              <a:t>Conductor does the check in with the teller, “What was it like to see that?”, or similar.</a:t>
            </a:r>
          </a:p>
          <a:p>
            <a:pPr lvl="1" algn="ctr">
              <a:spcAft>
                <a:spcPts val="450"/>
              </a:spcAft>
            </a:pPr>
            <a:r>
              <a:rPr lang="en-US" sz="1200" b="1" i="1" dirty="0">
                <a:latin typeface="Candara" panose="020E0502030303020204" pitchFamily="34" charset="0"/>
              </a:rPr>
              <a:t>For another similar form, see Three Part Story and Tableau Story in “Playback Forms</a:t>
            </a:r>
            <a:r>
              <a:rPr lang="en-US" sz="1200" b="1" i="1">
                <a:latin typeface="Candara" panose="020E0502030303020204" pitchFamily="34" charset="0"/>
              </a:rPr>
              <a:t>” handout.</a:t>
            </a:r>
            <a:endParaRPr lang="en-US" sz="1200" b="1" i="1" dirty="0">
              <a:latin typeface="Candara" panose="020E0502030303020204" pitchFamily="34" charset="0"/>
            </a:endParaRPr>
          </a:p>
          <a:p>
            <a:pPr marL="671513" lvl="1" indent="-214313">
              <a:spcAft>
                <a:spcPts val="450"/>
              </a:spcAft>
              <a:buFont typeface="Wingdings" pitchFamily="2" charset="2"/>
              <a:buChar char="Ø"/>
            </a:pPr>
            <a:endParaRPr lang="en-US" sz="1200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D067AF-376F-3647-A042-0FD073D84D37}"/>
              </a:ext>
            </a:extLst>
          </p:cNvPr>
          <p:cNvSpPr/>
          <p:nvPr/>
        </p:nvSpPr>
        <p:spPr>
          <a:xfrm>
            <a:off x="0" y="329874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50" b="1" cap="small" dirty="0">
                <a:solidFill>
                  <a:srgbClr val="000090"/>
                </a:solidFill>
                <a:latin typeface="Gill Sans"/>
                <a:cs typeface="Gill Sans"/>
              </a:rPr>
              <a:t>The Magic of Playback Theatre: </a:t>
            </a:r>
          </a:p>
          <a:p>
            <a:pPr algn="ctr"/>
            <a:r>
              <a:rPr lang="en-US" sz="1350" i="1" cap="small" dirty="0">
                <a:solidFill>
                  <a:srgbClr val="000090"/>
                </a:solidFill>
                <a:latin typeface="Gill Sans"/>
                <a:cs typeface="Gill Sans"/>
              </a:rPr>
              <a:t>Where Improv Meets Personal Story</a:t>
            </a:r>
            <a:endParaRPr lang="en-US" sz="13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4DB008-5807-5741-83BB-FDEBDC3B8B8C}"/>
              </a:ext>
            </a:extLst>
          </p:cNvPr>
          <p:cNvSpPr txBox="1"/>
          <p:nvPr/>
        </p:nvSpPr>
        <p:spPr>
          <a:xfrm>
            <a:off x="1970432" y="846340"/>
            <a:ext cx="52031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latin typeface="Candara" panose="020E0502030303020204" pitchFamily="34" charset="0"/>
              </a:rPr>
              <a:t>3 Sentence Story – Tim’s Version</a:t>
            </a:r>
          </a:p>
        </p:txBody>
      </p:sp>
    </p:spTree>
    <p:extLst>
      <p:ext uri="{BB962C8B-B14F-4D97-AF65-F5344CB8AC3E}">
        <p14:creationId xmlns:p14="http://schemas.microsoft.com/office/powerpoint/2010/main" val="213704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1050</Words>
  <Application>Microsoft Macintosh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Candara</vt:lpstr>
      <vt:lpstr>Gill Sans</vt:lpstr>
      <vt:lpstr>Wingdings</vt:lpstr>
      <vt:lpstr>Office Theme</vt:lpstr>
      <vt:lpstr>The Magic of Playback Theatre: Where Improv Meets Personal Story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Magic of  Playback Theatre: Where Improv Meets  Personal Story</dc:title>
  <dc:creator>Microsoft Office User</dc:creator>
  <cp:lastModifiedBy>Microsoft Office User</cp:lastModifiedBy>
  <cp:revision>29</cp:revision>
  <cp:lastPrinted>2020-07-15T13:45:34Z</cp:lastPrinted>
  <dcterms:created xsi:type="dcterms:W3CDTF">2020-07-13T01:23:44Z</dcterms:created>
  <dcterms:modified xsi:type="dcterms:W3CDTF">2020-07-16T20:24:56Z</dcterms:modified>
</cp:coreProperties>
</file>