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34" r:id="rId1"/>
  </p:sldMasterIdLst>
  <p:notesMasterIdLst>
    <p:notesMasterId r:id="rId31"/>
  </p:notesMasterIdLst>
  <p:sldIdLst>
    <p:sldId id="256" r:id="rId2"/>
    <p:sldId id="264" r:id="rId3"/>
    <p:sldId id="279" r:id="rId4"/>
    <p:sldId id="280" r:id="rId5"/>
    <p:sldId id="286" r:id="rId6"/>
    <p:sldId id="281" r:id="rId7"/>
    <p:sldId id="278" r:id="rId8"/>
    <p:sldId id="257" r:id="rId9"/>
    <p:sldId id="267" r:id="rId10"/>
    <p:sldId id="270" r:id="rId11"/>
    <p:sldId id="271" r:id="rId12"/>
    <p:sldId id="288" r:id="rId13"/>
    <p:sldId id="292" r:id="rId14"/>
    <p:sldId id="291" r:id="rId15"/>
    <p:sldId id="272" r:id="rId16"/>
    <p:sldId id="273" r:id="rId17"/>
    <p:sldId id="274" r:id="rId18"/>
    <p:sldId id="275" r:id="rId19"/>
    <p:sldId id="276" r:id="rId20"/>
    <p:sldId id="302" r:id="rId21"/>
    <p:sldId id="303" r:id="rId22"/>
    <p:sldId id="301" r:id="rId23"/>
    <p:sldId id="290" r:id="rId24"/>
    <p:sldId id="305" r:id="rId25"/>
    <p:sldId id="306" r:id="rId26"/>
    <p:sldId id="307" r:id="rId27"/>
    <p:sldId id="308" r:id="rId28"/>
    <p:sldId id="309" r:id="rId29"/>
    <p:sldId id="28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47C9463-AFA1-004F-9A83-DE254678F8DF}">
          <p14:sldIdLst>
            <p14:sldId id="256"/>
            <p14:sldId id="264"/>
            <p14:sldId id="279"/>
            <p14:sldId id="280"/>
            <p14:sldId id="286"/>
            <p14:sldId id="281"/>
            <p14:sldId id="278"/>
            <p14:sldId id="257"/>
            <p14:sldId id="267"/>
            <p14:sldId id="270"/>
            <p14:sldId id="271"/>
            <p14:sldId id="288"/>
            <p14:sldId id="292"/>
            <p14:sldId id="291"/>
            <p14:sldId id="272"/>
            <p14:sldId id="273"/>
            <p14:sldId id="274"/>
            <p14:sldId id="275"/>
            <p14:sldId id="276"/>
            <p14:sldId id="302"/>
            <p14:sldId id="303"/>
            <p14:sldId id="301"/>
            <p14:sldId id="290"/>
            <p14:sldId id="305"/>
            <p14:sldId id="306"/>
            <p14:sldId id="307"/>
            <p14:sldId id="308"/>
            <p14:sldId id="309"/>
            <p14:sldId id="28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1893"/>
    <a:srgbClr val="00549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537" autoAdjust="0"/>
    <p:restoredTop sz="93630" autoAdjust="0"/>
  </p:normalViewPr>
  <p:slideViewPr>
    <p:cSldViewPr snapToGrid="0" snapToObjects="1">
      <p:cViewPr>
        <p:scale>
          <a:sx n="125" d="100"/>
          <a:sy n="125" d="100"/>
        </p:scale>
        <p:origin x="169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snapToGrid="0" snapToObjects="1">
      <p:cViewPr varScale="1">
        <p:scale>
          <a:sx n="131" d="100"/>
          <a:sy n="131" d="100"/>
        </p:scale>
        <p:origin x="-3504" y="-12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A6E9C2-9196-BE40-8A2A-11D5E2002ECE}" type="datetimeFigureOut">
              <a:rPr lang="en-US" smtClean="0"/>
              <a:t>7/13/20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FE65C0-0511-034D-89D1-C5E04B1B8132}" type="slidenum">
              <a:rPr lang="en-US" smtClean="0"/>
              <a:t>‹#›</a:t>
            </a:fld>
            <a:endParaRPr lang="en-US"/>
          </a:p>
        </p:txBody>
      </p:sp>
    </p:spTree>
    <p:extLst>
      <p:ext uri="{BB962C8B-B14F-4D97-AF65-F5344CB8AC3E}">
        <p14:creationId xmlns:p14="http://schemas.microsoft.com/office/powerpoint/2010/main" val="35071295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FE65C0-0511-034D-89D1-C5E04B1B8132}" type="slidenum">
              <a:rPr lang="en-US" smtClean="0"/>
              <a:t>10</a:t>
            </a:fld>
            <a:endParaRPr lang="en-US"/>
          </a:p>
        </p:txBody>
      </p:sp>
    </p:spTree>
    <p:extLst>
      <p:ext uri="{BB962C8B-B14F-4D97-AF65-F5344CB8AC3E}">
        <p14:creationId xmlns:p14="http://schemas.microsoft.com/office/powerpoint/2010/main" val="1985924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FE65C0-0511-034D-89D1-C5E04B1B8132}" type="slidenum">
              <a:rPr lang="en-US" smtClean="0"/>
              <a:t>11</a:t>
            </a:fld>
            <a:endParaRPr lang="en-US"/>
          </a:p>
        </p:txBody>
      </p:sp>
    </p:spTree>
    <p:extLst>
      <p:ext uri="{BB962C8B-B14F-4D97-AF65-F5344CB8AC3E}">
        <p14:creationId xmlns:p14="http://schemas.microsoft.com/office/powerpoint/2010/main" val="1985924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FE65C0-0511-034D-89D1-C5E04B1B8132}" type="slidenum">
              <a:rPr lang="en-US" smtClean="0"/>
              <a:t>18</a:t>
            </a:fld>
            <a:endParaRPr lang="en-US"/>
          </a:p>
        </p:txBody>
      </p:sp>
    </p:spTree>
    <p:extLst>
      <p:ext uri="{BB962C8B-B14F-4D97-AF65-F5344CB8AC3E}">
        <p14:creationId xmlns:p14="http://schemas.microsoft.com/office/powerpoint/2010/main" val="1985924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FE65C0-0511-034D-89D1-C5E04B1B8132}" type="slidenum">
              <a:rPr lang="en-US" smtClean="0"/>
              <a:t>19</a:t>
            </a:fld>
            <a:endParaRPr lang="en-US"/>
          </a:p>
        </p:txBody>
      </p:sp>
    </p:spTree>
    <p:extLst>
      <p:ext uri="{BB962C8B-B14F-4D97-AF65-F5344CB8AC3E}">
        <p14:creationId xmlns:p14="http://schemas.microsoft.com/office/powerpoint/2010/main" val="1985924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69C06D-4ED8-42C6-905D-CA84CA1B6CBF}" type="datetime2">
              <a:rPr lang="en-US" smtClean="0"/>
              <a:t>Monday, July 13,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3700730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6EEE0E-EDB0-4D84-86B0-50833DF22902}" type="datetime2">
              <a:rPr lang="en-US" smtClean="0"/>
              <a:t>Monday, July 13,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extLst>
      <p:ext uri="{BB962C8B-B14F-4D97-AF65-F5344CB8AC3E}">
        <p14:creationId xmlns:p14="http://schemas.microsoft.com/office/powerpoint/2010/main" val="3876597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14372C-B5AB-4C39-B273-B99224EB4DD5}" type="datetime2">
              <a:rPr lang="en-US" smtClean="0"/>
              <a:t>Monday, July 13,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extLst>
      <p:ext uri="{BB962C8B-B14F-4D97-AF65-F5344CB8AC3E}">
        <p14:creationId xmlns:p14="http://schemas.microsoft.com/office/powerpoint/2010/main" val="753578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CB1CAA-32CD-4B55-B92A-B8F0843CACF4}" type="datetime2">
              <a:rPr lang="en-US" smtClean="0"/>
              <a:t>Monday, July 13,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293035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D8CDC4-3D19-4983-B478-82F6B8E5AB66}" type="datetime2">
              <a:rPr lang="en-US" smtClean="0"/>
              <a:t>Monday, July 13,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p14="http://schemas.microsoft.com/office/powerpoint/2010/main" val="4227910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B82477-D5D3-4181-8C11-75D0F2433A87}" type="datetime2">
              <a:rPr lang="en-US" smtClean="0"/>
              <a:t>Monday, July 13, 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1903448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3E253B-1893-4367-8BAE-DF4BC10DC578}" type="datetime2">
              <a:rPr lang="en-US" smtClean="0"/>
              <a:t>Monday, July 13, 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3536028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62300D-25B3-4603-86C9-4CB776489F00}" type="datetime2">
              <a:rPr lang="en-US" smtClean="0"/>
              <a:t>Monday, July 13, 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3711007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14AD9-FCC8-48B7-B85B-012A91320DFF}" type="datetime2">
              <a:rPr lang="en-US" smtClean="0"/>
              <a:t>Monday, July 13, 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1628557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82DC50-D5DB-4F94-B367-9876CD2C4012}" type="datetime2">
              <a:rPr lang="en-US" smtClean="0"/>
              <a:t>Monday, July 13, 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3513474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2EB412-E790-42EA-81FE-2925D3A43D91}" type="datetime2">
              <a:rPr lang="en-US" smtClean="0"/>
              <a:t>Monday, July 13, 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3654482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385921-A91A-409C-921C-0E0EC1E750EC}" type="datetime2">
              <a:rPr lang="en-US" smtClean="0"/>
              <a:t>Monday, July 13, 2020</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4025661444"/>
      </p:ext>
    </p:extLst>
  </p:cSld>
  <p:clrMap bg1="lt1" tx1="dk1" bg2="lt2" tx2="dk2" accent1="accent1" accent2="accent2" accent3="accent3" accent4="accent4" accent5="accent5" accent6="accent6" hlink="hlink" folHlink="folHlink"/>
  <p:sldLayoutIdLst>
    <p:sldLayoutId id="2147484235" r:id="rId1"/>
    <p:sldLayoutId id="2147484236" r:id="rId2"/>
    <p:sldLayoutId id="2147484237" r:id="rId3"/>
    <p:sldLayoutId id="2147484238" r:id="rId4"/>
    <p:sldLayoutId id="2147484239" r:id="rId5"/>
    <p:sldLayoutId id="2147484240" r:id="rId6"/>
    <p:sldLayoutId id="2147484241" r:id="rId7"/>
    <p:sldLayoutId id="2147484242" r:id="rId8"/>
    <p:sldLayoutId id="2147484243" r:id="rId9"/>
    <p:sldLayoutId id="2147484244" r:id="rId10"/>
    <p:sldLayoutId id="2147484245"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VanNess Logo Small 400+ px Wide 061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5983" y="250734"/>
            <a:ext cx="4228635" cy="958490"/>
          </a:xfrm>
          <a:prstGeom prst="rect">
            <a:avLst/>
          </a:prstGeom>
        </p:spPr>
      </p:pic>
      <p:sp>
        <p:nvSpPr>
          <p:cNvPr id="8" name="Title 7"/>
          <p:cNvSpPr>
            <a:spLocks noGrp="1"/>
          </p:cNvSpPr>
          <p:nvPr>
            <p:ph type="ctrTitle"/>
          </p:nvPr>
        </p:nvSpPr>
        <p:spPr>
          <a:xfrm>
            <a:off x="0" y="2737890"/>
            <a:ext cx="9144000" cy="2682775"/>
          </a:xfrm>
        </p:spPr>
        <p:txBody>
          <a:bodyPr>
            <a:normAutofit fontScale="90000"/>
          </a:bodyPr>
          <a:lstStyle/>
          <a:p>
            <a:pPr>
              <a:spcBef>
                <a:spcPts val="0"/>
              </a:spcBef>
            </a:pPr>
            <a:r>
              <a:rPr lang="en-US" sz="6000" cap="small" dirty="0">
                <a:solidFill>
                  <a:srgbClr val="000090"/>
                </a:solidFill>
                <a:latin typeface="Gill Sans"/>
                <a:cs typeface="Gill Sans"/>
              </a:rPr>
              <a:t>The </a:t>
            </a:r>
            <a:br>
              <a:rPr lang="en-US" sz="6000" cap="small" dirty="0">
                <a:solidFill>
                  <a:srgbClr val="000090"/>
                </a:solidFill>
                <a:latin typeface="Gill Sans"/>
                <a:cs typeface="Gill Sans"/>
              </a:rPr>
            </a:br>
            <a:r>
              <a:rPr lang="en-US" sz="6000" cap="small" dirty="0">
                <a:solidFill>
                  <a:srgbClr val="000090"/>
                </a:solidFill>
                <a:latin typeface="Gill Sans"/>
                <a:cs typeface="Gill Sans"/>
              </a:rPr>
              <a:t>Connected Leader</a:t>
            </a:r>
            <a:br>
              <a:rPr lang="en-US" sz="6000" cap="small" dirty="0">
                <a:solidFill>
                  <a:srgbClr val="000090"/>
                </a:solidFill>
                <a:latin typeface="Gill Sans"/>
                <a:cs typeface="Gill Sans"/>
              </a:rPr>
            </a:br>
            <a:r>
              <a:rPr lang="en-US" sz="1600" cap="small" dirty="0">
                <a:solidFill>
                  <a:srgbClr val="000090"/>
                </a:solidFill>
                <a:latin typeface="Gill Sans"/>
                <a:cs typeface="Gill Sans"/>
              </a:rPr>
              <a:t>- - -</a:t>
            </a:r>
            <a:br>
              <a:rPr lang="en-US" sz="1600" cap="small" dirty="0">
                <a:solidFill>
                  <a:srgbClr val="000090"/>
                </a:solidFill>
                <a:latin typeface="Gill Sans"/>
                <a:cs typeface="Gill Sans"/>
              </a:rPr>
            </a:br>
            <a:r>
              <a:rPr lang="en-US" sz="6000" i="1" cap="small" dirty="0">
                <a:solidFill>
                  <a:srgbClr val="000090"/>
                </a:solidFill>
                <a:latin typeface="Gill Sans"/>
                <a:cs typeface="Gill Sans"/>
              </a:rPr>
              <a:t>Storytelling</a:t>
            </a:r>
          </a:p>
        </p:txBody>
      </p:sp>
      <p:sp>
        <p:nvSpPr>
          <p:cNvPr id="9" name="Subtitle 8"/>
          <p:cNvSpPr>
            <a:spLocks noGrp="1"/>
          </p:cNvSpPr>
          <p:nvPr>
            <p:ph type="subTitle" idx="1"/>
          </p:nvPr>
        </p:nvSpPr>
        <p:spPr>
          <a:xfrm>
            <a:off x="0" y="1513349"/>
            <a:ext cx="9144000" cy="1575928"/>
          </a:xfrm>
        </p:spPr>
        <p:txBody>
          <a:bodyPr>
            <a:normAutofit/>
          </a:bodyPr>
          <a:lstStyle/>
          <a:p>
            <a:pPr>
              <a:lnSpc>
                <a:spcPct val="120000"/>
              </a:lnSpc>
              <a:spcBef>
                <a:spcPts val="0"/>
              </a:spcBef>
            </a:pPr>
            <a:r>
              <a:rPr lang="en-US" sz="4000" b="1" dirty="0">
                <a:solidFill>
                  <a:srgbClr val="000000"/>
                </a:solidFill>
                <a:latin typeface="Candara"/>
                <a:cs typeface="Candara"/>
              </a:rPr>
              <a:t>WELCOME TO…</a:t>
            </a:r>
          </a:p>
        </p:txBody>
      </p:sp>
      <p:sp>
        <p:nvSpPr>
          <p:cNvPr id="5" name="Subtitle 8"/>
          <p:cNvSpPr txBox="1">
            <a:spLocks/>
          </p:cNvSpPr>
          <p:nvPr/>
        </p:nvSpPr>
        <p:spPr>
          <a:xfrm>
            <a:off x="0" y="5830930"/>
            <a:ext cx="9144000" cy="102707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nSpc>
                <a:spcPct val="120000"/>
              </a:lnSpc>
              <a:spcBef>
                <a:spcPts val="0"/>
              </a:spcBef>
            </a:pPr>
            <a:r>
              <a:rPr lang="en-US" sz="4000" b="1" dirty="0">
                <a:solidFill>
                  <a:srgbClr val="7030A0"/>
                </a:solidFill>
                <a:latin typeface="Candara"/>
                <a:cs typeface="Candara"/>
              </a:rPr>
              <a:t>Tim Van Ness</a:t>
            </a:r>
          </a:p>
        </p:txBody>
      </p:sp>
    </p:spTree>
    <p:extLst>
      <p:ext uri="{BB962C8B-B14F-4D97-AF65-F5344CB8AC3E}">
        <p14:creationId xmlns:p14="http://schemas.microsoft.com/office/powerpoint/2010/main" val="1077444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VanNess Logo Small 400+ px Wide 0614.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651" y="6312318"/>
            <a:ext cx="1758955" cy="398696"/>
          </a:xfrm>
          <a:prstGeom prst="rect">
            <a:avLst/>
          </a:prstGeom>
        </p:spPr>
      </p:pic>
      <p:sp>
        <p:nvSpPr>
          <p:cNvPr id="7" name="Subtitle 2"/>
          <p:cNvSpPr>
            <a:spLocks noGrp="1"/>
          </p:cNvSpPr>
          <p:nvPr>
            <p:ph type="subTitle" idx="1"/>
          </p:nvPr>
        </p:nvSpPr>
        <p:spPr>
          <a:xfrm>
            <a:off x="0" y="0"/>
            <a:ext cx="9144000" cy="1752600"/>
          </a:xfrm>
        </p:spPr>
        <p:txBody>
          <a:bodyPr/>
          <a:lstStyle/>
          <a:p>
            <a:r>
              <a:rPr lang="en-US" dirty="0">
                <a:solidFill>
                  <a:srgbClr val="000090"/>
                </a:solidFill>
                <a:latin typeface="Gill Sans"/>
                <a:cs typeface="Gill Sans"/>
              </a:rPr>
              <a:t>THE </a:t>
            </a:r>
            <a:br>
              <a:rPr lang="en-US" dirty="0">
                <a:solidFill>
                  <a:srgbClr val="000090"/>
                </a:solidFill>
                <a:latin typeface="Gill Sans"/>
                <a:cs typeface="Gill Sans"/>
              </a:rPr>
            </a:br>
            <a:r>
              <a:rPr lang="en-US" dirty="0">
                <a:solidFill>
                  <a:srgbClr val="000090"/>
                </a:solidFill>
                <a:latin typeface="Gill Sans"/>
                <a:cs typeface="Gill Sans"/>
              </a:rPr>
              <a:t>CONNECTED COMMUNICATOR</a:t>
            </a:r>
          </a:p>
          <a:p>
            <a:r>
              <a:rPr lang="en-US" dirty="0">
                <a:solidFill>
                  <a:srgbClr val="000090"/>
                </a:solidFill>
                <a:latin typeface="Gill Sans"/>
                <a:cs typeface="Gill Sans"/>
              </a:rPr>
              <a:t>MODEL</a:t>
            </a:r>
            <a:endParaRPr lang="en-US" dirty="0"/>
          </a:p>
        </p:txBody>
      </p:sp>
      <p:grpSp>
        <p:nvGrpSpPr>
          <p:cNvPr id="20" name="Group 19"/>
          <p:cNvGrpSpPr/>
          <p:nvPr/>
        </p:nvGrpSpPr>
        <p:grpSpPr>
          <a:xfrm>
            <a:off x="1748155" y="1752600"/>
            <a:ext cx="5647690" cy="4740275"/>
            <a:chOff x="0" y="0"/>
            <a:chExt cx="5647690" cy="4740382"/>
          </a:xfrm>
        </p:grpSpPr>
        <p:sp>
          <p:nvSpPr>
            <p:cNvPr id="21" name="Oval 20"/>
            <p:cNvSpPr/>
            <p:nvPr/>
          </p:nvSpPr>
          <p:spPr>
            <a:xfrm>
              <a:off x="0" y="0"/>
              <a:ext cx="3194553" cy="3196129"/>
            </a:xfrm>
            <a:prstGeom prst="ellipse">
              <a:avLst/>
            </a:prstGeom>
            <a:solidFill>
              <a:srgbClr val="1270FF">
                <a:alpha val="46000"/>
              </a:srgbClr>
            </a:solidFill>
            <a:ln/>
          </p:spPr>
          <p:style>
            <a:lnRef idx="1">
              <a:schemeClr val="accent1"/>
            </a:lnRef>
            <a:fillRef idx="3">
              <a:schemeClr val="accent1"/>
            </a:fillRef>
            <a:effectRef idx="2">
              <a:schemeClr val="accent1"/>
            </a:effectRef>
            <a:fontRef idx="minor">
              <a:schemeClr val="lt1"/>
            </a:fontRef>
          </p:style>
          <p:txBody>
            <a:bodyPr/>
            <a:lstStyle/>
            <a:p>
              <a:pPr marL="0" marR="0">
                <a:spcBef>
                  <a:spcPts val="0"/>
                </a:spcBef>
                <a:spcAft>
                  <a:spcPts val="0"/>
                </a:spcAft>
              </a:pPr>
              <a:r>
                <a:rPr lang="en-US" sz="1400" kern="1200">
                  <a:effectLst/>
                  <a:ea typeface="Times New Roman"/>
                  <a:cs typeface="Times New Roman"/>
                </a:rPr>
                <a:t> </a:t>
              </a:r>
              <a:endParaRPr lang="en-US" sz="1400" kern="1200">
                <a:effectLst/>
                <a:ea typeface="ＭＳ 明朝"/>
                <a:cs typeface="Times New Roman"/>
              </a:endParaRPr>
            </a:p>
          </p:txBody>
        </p:sp>
        <p:sp>
          <p:nvSpPr>
            <p:cNvPr id="22" name="Text Box 2"/>
            <p:cNvSpPr txBox="1"/>
            <p:nvPr/>
          </p:nvSpPr>
          <p:spPr>
            <a:xfrm>
              <a:off x="233680" y="816610"/>
              <a:ext cx="2032238" cy="825580"/>
            </a:xfrm>
            <a:prstGeom prst="rect">
              <a:avLst/>
            </a:prstGeom>
            <a:noFill/>
            <a:ln>
              <a:noFill/>
            </a:ln>
            <a:effectLst>
              <a:glow rad="101600">
                <a:schemeClr val="bg1">
                  <a:alpha val="75000"/>
                </a:schemeClr>
              </a:glow>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2200">
                  <a:solidFill>
                    <a:srgbClr val="1F497D"/>
                  </a:solidFill>
                  <a:effectLst/>
                  <a:latin typeface="Abadi MT Condensed Extra Bold"/>
                  <a:ea typeface="Arial Unicode MS"/>
                  <a:cs typeface="Futura"/>
                </a:rPr>
                <a:t>Connect with</a:t>
              </a:r>
              <a:endParaRPr lang="en-US" sz="1000">
                <a:effectLst/>
                <a:latin typeface="Times"/>
                <a:ea typeface="ＭＳ 明朝"/>
                <a:cs typeface="Times New Roman"/>
              </a:endParaRPr>
            </a:p>
            <a:p>
              <a:pPr marL="0" marR="0">
                <a:spcBef>
                  <a:spcPts val="0"/>
                </a:spcBef>
                <a:spcAft>
                  <a:spcPts val="0"/>
                </a:spcAft>
              </a:pPr>
              <a:r>
                <a:rPr lang="en-US" sz="2200">
                  <a:solidFill>
                    <a:srgbClr val="1F497D"/>
                  </a:solidFill>
                  <a:effectLst/>
                  <a:latin typeface="Abadi MT Condensed Extra Bold"/>
                  <a:ea typeface="Arial Unicode MS"/>
                  <a:cs typeface="Futura"/>
                </a:rPr>
                <a:t>YOURSELF</a:t>
              </a:r>
              <a:endParaRPr lang="en-US" sz="1000">
                <a:effectLst/>
                <a:latin typeface="Times"/>
                <a:ea typeface="ＭＳ 明朝"/>
                <a:cs typeface="Times New Roman"/>
              </a:endParaRPr>
            </a:p>
          </p:txBody>
        </p:sp>
        <p:sp>
          <p:nvSpPr>
            <p:cNvPr id="26" name="Oval 25"/>
            <p:cNvSpPr/>
            <p:nvPr/>
          </p:nvSpPr>
          <p:spPr>
            <a:xfrm>
              <a:off x="2313940" y="0"/>
              <a:ext cx="3333750" cy="3195955"/>
            </a:xfrm>
            <a:prstGeom prst="ellipse">
              <a:avLst/>
            </a:prstGeom>
            <a:solidFill>
              <a:srgbClr val="32FF0A">
                <a:alpha val="42000"/>
              </a:srgbClr>
            </a:solidFill>
            <a:ln/>
          </p:spPr>
          <p:style>
            <a:lnRef idx="1">
              <a:schemeClr val="accent1"/>
            </a:lnRef>
            <a:fillRef idx="3">
              <a:schemeClr val="accent1"/>
            </a:fillRef>
            <a:effectRef idx="2">
              <a:schemeClr val="accent1"/>
            </a:effectRef>
            <a:fontRef idx="minor">
              <a:schemeClr val="lt1"/>
            </a:fontRef>
          </p:style>
          <p:txBody>
            <a:bodyPr wrap="square"/>
            <a:lstStyle/>
            <a:p>
              <a:pPr marL="0" marR="0">
                <a:spcBef>
                  <a:spcPts val="0"/>
                </a:spcBef>
                <a:spcAft>
                  <a:spcPts val="0"/>
                </a:spcAft>
              </a:pPr>
              <a:r>
                <a:rPr lang="en-US" sz="1400" kern="1200">
                  <a:effectLst/>
                  <a:ea typeface="Times New Roman"/>
                  <a:cs typeface="Times New Roman"/>
                </a:rPr>
                <a:t> </a:t>
              </a:r>
              <a:endParaRPr lang="en-US" sz="1400" kern="1200">
                <a:effectLst/>
                <a:ea typeface="ＭＳ 明朝"/>
                <a:cs typeface="Times New Roman"/>
              </a:endParaRPr>
            </a:p>
          </p:txBody>
        </p:sp>
        <p:sp>
          <p:nvSpPr>
            <p:cNvPr id="27" name="Oval 26"/>
            <p:cNvSpPr/>
            <p:nvPr/>
          </p:nvSpPr>
          <p:spPr>
            <a:xfrm>
              <a:off x="1263015" y="1605280"/>
              <a:ext cx="3192891" cy="3135102"/>
            </a:xfrm>
            <a:prstGeom prst="ellipse">
              <a:avLst/>
            </a:prstGeom>
            <a:solidFill>
              <a:srgbClr val="7A30FF">
                <a:alpha val="34000"/>
              </a:srgbClr>
            </a:solidFill>
            <a:ln/>
          </p:spPr>
          <p:style>
            <a:lnRef idx="1">
              <a:schemeClr val="accent1"/>
            </a:lnRef>
            <a:fillRef idx="3">
              <a:schemeClr val="accent1"/>
            </a:fillRef>
            <a:effectRef idx="2">
              <a:schemeClr val="accent1"/>
            </a:effectRef>
            <a:fontRef idx="minor">
              <a:schemeClr val="lt1"/>
            </a:fontRef>
          </p:style>
          <p:txBody>
            <a:bodyPr/>
            <a:lstStyle/>
            <a:p>
              <a:pPr marL="0" marR="0">
                <a:spcBef>
                  <a:spcPts val="0"/>
                </a:spcBef>
                <a:spcAft>
                  <a:spcPts val="0"/>
                </a:spcAft>
              </a:pPr>
              <a:r>
                <a:rPr lang="en-US" sz="1400" kern="1200">
                  <a:effectLst/>
                  <a:ea typeface="Times New Roman"/>
                  <a:cs typeface="Times New Roman"/>
                </a:rPr>
                <a:t> </a:t>
              </a:r>
              <a:endParaRPr lang="en-US" sz="1400" kern="1200">
                <a:effectLst/>
                <a:ea typeface="ＭＳ 明朝"/>
                <a:cs typeface="Times New Roman"/>
              </a:endParaRPr>
            </a:p>
          </p:txBody>
        </p:sp>
        <p:sp>
          <p:nvSpPr>
            <p:cNvPr id="28" name="Text Box 2"/>
            <p:cNvSpPr txBox="1"/>
            <p:nvPr/>
          </p:nvSpPr>
          <p:spPr>
            <a:xfrm>
              <a:off x="1529715" y="3442335"/>
              <a:ext cx="2656080" cy="809614"/>
            </a:xfrm>
            <a:prstGeom prst="rect">
              <a:avLst/>
            </a:prstGeom>
            <a:noFill/>
            <a:ln>
              <a:noFill/>
            </a:ln>
            <a:effectLst>
              <a:glow rad="635000">
                <a:schemeClr val="bg1">
                  <a:alpha val="50000"/>
                </a:schemeClr>
              </a:glow>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2200">
                  <a:solidFill>
                    <a:srgbClr val="403152"/>
                  </a:solidFill>
                  <a:effectLst/>
                  <a:latin typeface="Abadi MT Condensed Extra Bold"/>
                  <a:ea typeface="Arial Unicode MS"/>
                  <a:cs typeface="Geneva CY"/>
                </a:rPr>
                <a:t>Connect with</a:t>
              </a:r>
              <a:endParaRPr lang="en-US" sz="1000">
                <a:effectLst/>
                <a:latin typeface="Times"/>
                <a:ea typeface="ＭＳ 明朝"/>
                <a:cs typeface="Times New Roman"/>
              </a:endParaRPr>
            </a:p>
            <a:p>
              <a:pPr marL="0" marR="0" algn="ctr">
                <a:spcBef>
                  <a:spcPts val="0"/>
                </a:spcBef>
                <a:spcAft>
                  <a:spcPts val="0"/>
                </a:spcAft>
              </a:pPr>
              <a:r>
                <a:rPr lang="en-US" sz="2200">
                  <a:solidFill>
                    <a:srgbClr val="403152"/>
                  </a:solidFill>
                  <a:effectLst/>
                  <a:latin typeface="Abadi MT Condensed Extra Bold"/>
                  <a:ea typeface="Arial Unicode MS"/>
                  <a:cs typeface="Geneva CY"/>
                </a:rPr>
                <a:t>YOUR AUDIENCE</a:t>
              </a:r>
              <a:endParaRPr lang="en-US" sz="1000">
                <a:effectLst/>
                <a:latin typeface="Times"/>
                <a:ea typeface="ＭＳ 明朝"/>
                <a:cs typeface="Times New Roman"/>
              </a:endParaRPr>
            </a:p>
          </p:txBody>
        </p:sp>
        <p:sp>
          <p:nvSpPr>
            <p:cNvPr id="29" name="Text Box 2"/>
            <p:cNvSpPr txBox="1"/>
            <p:nvPr/>
          </p:nvSpPr>
          <p:spPr>
            <a:xfrm>
              <a:off x="2960370" y="816610"/>
              <a:ext cx="2579370" cy="824865"/>
            </a:xfrm>
            <a:prstGeom prst="rect">
              <a:avLst/>
            </a:prstGeom>
            <a:noFill/>
            <a:ln>
              <a:noFill/>
            </a:ln>
            <a:effectLst>
              <a:glow rad="101600">
                <a:schemeClr val="bg1">
                  <a:alpha val="75000"/>
                </a:schemeClr>
              </a:glow>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en-US" sz="2200" dirty="0">
                  <a:solidFill>
                    <a:srgbClr val="008000"/>
                  </a:solidFill>
                  <a:effectLst/>
                  <a:latin typeface="Abadi MT Condensed Extra Bold"/>
                  <a:ea typeface="Arial Unicode MS"/>
                  <a:cs typeface="Arial Rounded MT Bold"/>
                </a:rPr>
                <a:t>Connect with</a:t>
              </a:r>
              <a:endParaRPr lang="en-US" sz="1000" dirty="0">
                <a:effectLst/>
                <a:latin typeface="Times"/>
                <a:ea typeface="ＭＳ 明朝"/>
                <a:cs typeface="Times New Roman"/>
              </a:endParaRPr>
            </a:p>
            <a:p>
              <a:pPr marL="0" marR="0" algn="r">
                <a:spcBef>
                  <a:spcPts val="0"/>
                </a:spcBef>
                <a:spcAft>
                  <a:spcPts val="0"/>
                </a:spcAft>
              </a:pPr>
              <a:r>
                <a:rPr lang="en-US" sz="2200" dirty="0">
                  <a:solidFill>
                    <a:srgbClr val="008000"/>
                  </a:solidFill>
                  <a:effectLst/>
                  <a:latin typeface="Abadi MT Condensed Extra Bold"/>
                  <a:ea typeface="Arial Unicode MS"/>
                  <a:cs typeface="Arial Rounded MT Bold"/>
                </a:rPr>
                <a:t>YOUR CONTENT</a:t>
              </a:r>
              <a:endParaRPr lang="en-US" sz="1000" dirty="0">
                <a:effectLst/>
                <a:latin typeface="Times"/>
                <a:ea typeface="ＭＳ 明朝"/>
                <a:cs typeface="Times New Roman"/>
              </a:endParaRPr>
            </a:p>
          </p:txBody>
        </p:sp>
        <p:grpSp>
          <p:nvGrpSpPr>
            <p:cNvPr id="30" name="Group 29"/>
            <p:cNvGrpSpPr/>
            <p:nvPr/>
          </p:nvGrpSpPr>
          <p:grpSpPr>
            <a:xfrm>
              <a:off x="2306955" y="1605280"/>
              <a:ext cx="890905" cy="1064895"/>
              <a:chOff x="0" y="0"/>
              <a:chExt cx="890905" cy="1064895"/>
            </a:xfrm>
          </p:grpSpPr>
          <p:sp>
            <p:nvSpPr>
              <p:cNvPr id="31" name="Freeform 30"/>
              <p:cNvSpPr/>
              <p:nvPr/>
            </p:nvSpPr>
            <p:spPr>
              <a:xfrm>
                <a:off x="0" y="0"/>
                <a:ext cx="890905" cy="1064895"/>
              </a:xfrm>
              <a:custGeom>
                <a:avLst/>
                <a:gdLst>
                  <a:gd name="connsiteX0" fmla="*/ 7636 w 891382"/>
                  <a:gd name="connsiteY0" fmla="*/ 162500 h 1123649"/>
                  <a:gd name="connsiteX1" fmla="*/ 879702 w 891382"/>
                  <a:gd name="connsiteY1" fmla="*/ 94766 h 1123649"/>
                  <a:gd name="connsiteX2" fmla="*/ 477536 w 891382"/>
                  <a:gd name="connsiteY2" fmla="*/ 1123466 h 1123649"/>
                  <a:gd name="connsiteX3" fmla="*/ 7636 w 891382"/>
                  <a:gd name="connsiteY3" fmla="*/ 162500 h 1123649"/>
                </a:gdLst>
                <a:ahLst/>
                <a:cxnLst>
                  <a:cxn ang="0">
                    <a:pos x="connsiteX0" y="connsiteY0"/>
                  </a:cxn>
                  <a:cxn ang="0">
                    <a:pos x="connsiteX1" y="connsiteY1"/>
                  </a:cxn>
                  <a:cxn ang="0">
                    <a:pos x="connsiteX2" y="connsiteY2"/>
                  </a:cxn>
                  <a:cxn ang="0">
                    <a:pos x="connsiteX3" y="connsiteY3"/>
                  </a:cxn>
                </a:cxnLst>
                <a:rect l="l" t="t" r="r" b="b"/>
                <a:pathLst>
                  <a:path w="891382" h="1123649">
                    <a:moveTo>
                      <a:pt x="7636" y="162500"/>
                    </a:moveTo>
                    <a:cubicBezTo>
                      <a:pt x="74664" y="-8950"/>
                      <a:pt x="801385" y="-65395"/>
                      <a:pt x="879702" y="94766"/>
                    </a:cubicBezTo>
                    <a:cubicBezTo>
                      <a:pt x="958019" y="254927"/>
                      <a:pt x="622175" y="1109355"/>
                      <a:pt x="477536" y="1123466"/>
                    </a:cubicBezTo>
                    <a:cubicBezTo>
                      <a:pt x="332897" y="1137577"/>
                      <a:pt x="-59392" y="333950"/>
                      <a:pt x="7636" y="162500"/>
                    </a:cubicBezTo>
                    <a:close/>
                  </a:path>
                </a:pathLst>
              </a:custGeom>
              <a:solidFill>
                <a:srgbClr val="FFD4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2" name="Text Box 34"/>
              <p:cNvSpPr txBox="1"/>
              <p:nvPr/>
            </p:nvSpPr>
            <p:spPr>
              <a:xfrm>
                <a:off x="74506" y="24973"/>
                <a:ext cx="762000" cy="972185"/>
              </a:xfrm>
              <a:prstGeom prst="rect">
                <a:avLst/>
              </a:prstGeom>
              <a:noFill/>
              <a:ln>
                <a:noFill/>
              </a:ln>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2200" kern="1200" dirty="0">
                    <a:effectLst/>
                    <a:latin typeface="Abadi MT Condensed Extra Bold"/>
                    <a:ea typeface="ＭＳ 明朝"/>
                    <a:cs typeface="Times New Roman"/>
                  </a:rPr>
                  <a:t>The Zone</a:t>
                </a:r>
                <a:endParaRPr lang="en-US" sz="1400" kern="1200" dirty="0">
                  <a:effectLst/>
                  <a:ea typeface="ＭＳ 明朝"/>
                  <a:cs typeface="Times New Roman"/>
                </a:endParaRPr>
              </a:p>
            </p:txBody>
          </p:sp>
        </p:grpSp>
      </p:grpSp>
    </p:spTree>
    <p:extLst>
      <p:ext uri="{BB962C8B-B14F-4D97-AF65-F5344CB8AC3E}">
        <p14:creationId xmlns:p14="http://schemas.microsoft.com/office/powerpoint/2010/main" val="303351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VanNess Logo Small 400+ px Wide 0614.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651" y="6312318"/>
            <a:ext cx="1758955" cy="398696"/>
          </a:xfrm>
          <a:prstGeom prst="rect">
            <a:avLst/>
          </a:prstGeom>
        </p:spPr>
      </p:pic>
      <p:sp>
        <p:nvSpPr>
          <p:cNvPr id="7" name="Subtitle 2"/>
          <p:cNvSpPr>
            <a:spLocks noGrp="1"/>
          </p:cNvSpPr>
          <p:nvPr>
            <p:ph type="subTitle" idx="1"/>
          </p:nvPr>
        </p:nvSpPr>
        <p:spPr>
          <a:xfrm>
            <a:off x="0" y="0"/>
            <a:ext cx="9144000" cy="1752600"/>
          </a:xfrm>
        </p:spPr>
        <p:txBody>
          <a:bodyPr/>
          <a:lstStyle/>
          <a:p>
            <a:r>
              <a:rPr lang="en-US" dirty="0">
                <a:solidFill>
                  <a:srgbClr val="000090"/>
                </a:solidFill>
                <a:latin typeface="Gill Sans"/>
                <a:cs typeface="Gill Sans"/>
              </a:rPr>
              <a:t>THE </a:t>
            </a:r>
            <a:br>
              <a:rPr lang="en-US" dirty="0">
                <a:solidFill>
                  <a:srgbClr val="000090"/>
                </a:solidFill>
                <a:latin typeface="Gill Sans"/>
                <a:cs typeface="Gill Sans"/>
              </a:rPr>
            </a:br>
            <a:r>
              <a:rPr lang="en-US" dirty="0">
                <a:solidFill>
                  <a:srgbClr val="000090"/>
                </a:solidFill>
                <a:latin typeface="Gill Sans"/>
                <a:cs typeface="Gill Sans"/>
              </a:rPr>
              <a:t>CONNECTED COMMUNICATOR</a:t>
            </a:r>
          </a:p>
          <a:p>
            <a:r>
              <a:rPr lang="en-US" dirty="0">
                <a:solidFill>
                  <a:srgbClr val="000090"/>
                </a:solidFill>
                <a:latin typeface="Gill Sans"/>
                <a:cs typeface="Gill Sans"/>
              </a:rPr>
              <a:t>MODEL</a:t>
            </a:r>
            <a:endParaRPr lang="en-US" dirty="0"/>
          </a:p>
        </p:txBody>
      </p:sp>
      <p:grpSp>
        <p:nvGrpSpPr>
          <p:cNvPr id="20" name="Group 19"/>
          <p:cNvGrpSpPr/>
          <p:nvPr/>
        </p:nvGrpSpPr>
        <p:grpSpPr>
          <a:xfrm>
            <a:off x="1748155" y="1752600"/>
            <a:ext cx="5647690" cy="4740275"/>
            <a:chOff x="0" y="0"/>
            <a:chExt cx="5647690" cy="4740382"/>
          </a:xfrm>
        </p:grpSpPr>
        <p:sp>
          <p:nvSpPr>
            <p:cNvPr id="21" name="Oval 20"/>
            <p:cNvSpPr/>
            <p:nvPr/>
          </p:nvSpPr>
          <p:spPr>
            <a:xfrm>
              <a:off x="0" y="0"/>
              <a:ext cx="3194553" cy="3196129"/>
            </a:xfrm>
            <a:prstGeom prst="ellipse">
              <a:avLst/>
            </a:prstGeom>
            <a:solidFill>
              <a:srgbClr val="1270FF">
                <a:alpha val="46000"/>
              </a:srgbClr>
            </a:solidFill>
            <a:ln/>
          </p:spPr>
          <p:style>
            <a:lnRef idx="1">
              <a:schemeClr val="accent1"/>
            </a:lnRef>
            <a:fillRef idx="3">
              <a:schemeClr val="accent1"/>
            </a:fillRef>
            <a:effectRef idx="2">
              <a:schemeClr val="accent1"/>
            </a:effectRef>
            <a:fontRef idx="minor">
              <a:schemeClr val="lt1"/>
            </a:fontRef>
          </p:style>
          <p:txBody>
            <a:bodyPr/>
            <a:lstStyle/>
            <a:p>
              <a:pPr marL="0" marR="0">
                <a:spcBef>
                  <a:spcPts val="0"/>
                </a:spcBef>
                <a:spcAft>
                  <a:spcPts val="0"/>
                </a:spcAft>
              </a:pPr>
              <a:r>
                <a:rPr lang="en-US" sz="1400" kern="1200">
                  <a:effectLst/>
                  <a:ea typeface="Times New Roman"/>
                  <a:cs typeface="Times New Roman"/>
                </a:rPr>
                <a:t> </a:t>
              </a:r>
              <a:endParaRPr lang="en-US" sz="1400" kern="1200">
                <a:effectLst/>
                <a:ea typeface="ＭＳ 明朝"/>
                <a:cs typeface="Times New Roman"/>
              </a:endParaRPr>
            </a:p>
          </p:txBody>
        </p:sp>
        <p:sp>
          <p:nvSpPr>
            <p:cNvPr id="22" name="Text Box 2"/>
            <p:cNvSpPr txBox="1"/>
            <p:nvPr/>
          </p:nvSpPr>
          <p:spPr>
            <a:xfrm>
              <a:off x="233680" y="816610"/>
              <a:ext cx="2032238" cy="825580"/>
            </a:xfrm>
            <a:prstGeom prst="rect">
              <a:avLst/>
            </a:prstGeom>
            <a:noFill/>
            <a:ln>
              <a:noFill/>
            </a:ln>
            <a:effectLst>
              <a:glow rad="101600">
                <a:schemeClr val="bg1">
                  <a:alpha val="75000"/>
                </a:schemeClr>
              </a:glow>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2200" dirty="0">
                  <a:solidFill>
                    <a:srgbClr val="1F497D"/>
                  </a:solidFill>
                  <a:effectLst/>
                  <a:latin typeface="Abadi MT Condensed Extra Bold"/>
                  <a:ea typeface="Arial Unicode MS"/>
                  <a:cs typeface="Futura"/>
                </a:rPr>
                <a:t>Connect with</a:t>
              </a:r>
              <a:endParaRPr lang="en-US" sz="1000" dirty="0">
                <a:effectLst/>
                <a:latin typeface="Times"/>
                <a:ea typeface="ＭＳ 明朝"/>
                <a:cs typeface="Times New Roman"/>
              </a:endParaRPr>
            </a:p>
            <a:p>
              <a:pPr marL="0" marR="0">
                <a:spcBef>
                  <a:spcPts val="0"/>
                </a:spcBef>
                <a:spcAft>
                  <a:spcPts val="0"/>
                </a:spcAft>
              </a:pPr>
              <a:r>
                <a:rPr lang="en-US" sz="2200" dirty="0">
                  <a:solidFill>
                    <a:srgbClr val="1F497D"/>
                  </a:solidFill>
                  <a:effectLst/>
                  <a:latin typeface="Abadi MT Condensed Extra Bold"/>
                  <a:ea typeface="Arial Unicode MS"/>
                  <a:cs typeface="Futura"/>
                </a:rPr>
                <a:t>YOURSELF</a:t>
              </a:r>
              <a:endParaRPr lang="en-US" sz="1000" dirty="0">
                <a:effectLst/>
                <a:latin typeface="Times"/>
                <a:ea typeface="ＭＳ 明朝"/>
                <a:cs typeface="Times New Roman"/>
              </a:endParaRPr>
            </a:p>
          </p:txBody>
        </p:sp>
        <p:sp>
          <p:nvSpPr>
            <p:cNvPr id="26" name="Oval 25"/>
            <p:cNvSpPr/>
            <p:nvPr/>
          </p:nvSpPr>
          <p:spPr>
            <a:xfrm>
              <a:off x="2313940" y="0"/>
              <a:ext cx="3333750" cy="3195955"/>
            </a:xfrm>
            <a:prstGeom prst="ellipse">
              <a:avLst/>
            </a:prstGeom>
            <a:solidFill>
              <a:srgbClr val="32FF0A">
                <a:alpha val="42000"/>
              </a:srgbClr>
            </a:solidFill>
            <a:ln/>
          </p:spPr>
          <p:style>
            <a:lnRef idx="1">
              <a:schemeClr val="accent1"/>
            </a:lnRef>
            <a:fillRef idx="3">
              <a:schemeClr val="accent1"/>
            </a:fillRef>
            <a:effectRef idx="2">
              <a:schemeClr val="accent1"/>
            </a:effectRef>
            <a:fontRef idx="minor">
              <a:schemeClr val="lt1"/>
            </a:fontRef>
          </p:style>
          <p:txBody>
            <a:bodyPr wrap="square"/>
            <a:lstStyle/>
            <a:p>
              <a:pPr marL="0" marR="0">
                <a:spcBef>
                  <a:spcPts val="0"/>
                </a:spcBef>
                <a:spcAft>
                  <a:spcPts val="0"/>
                </a:spcAft>
              </a:pPr>
              <a:r>
                <a:rPr lang="en-US" sz="1400" kern="1200">
                  <a:effectLst/>
                  <a:ea typeface="Times New Roman"/>
                  <a:cs typeface="Times New Roman"/>
                </a:rPr>
                <a:t> </a:t>
              </a:r>
              <a:endParaRPr lang="en-US" sz="1400" kern="1200">
                <a:effectLst/>
                <a:ea typeface="ＭＳ 明朝"/>
                <a:cs typeface="Times New Roman"/>
              </a:endParaRPr>
            </a:p>
          </p:txBody>
        </p:sp>
        <p:sp>
          <p:nvSpPr>
            <p:cNvPr id="27" name="Oval 26"/>
            <p:cNvSpPr/>
            <p:nvPr/>
          </p:nvSpPr>
          <p:spPr>
            <a:xfrm>
              <a:off x="1263015" y="1605280"/>
              <a:ext cx="3192891" cy="3135102"/>
            </a:xfrm>
            <a:prstGeom prst="ellipse">
              <a:avLst/>
            </a:prstGeom>
            <a:solidFill>
              <a:srgbClr val="7A30FF">
                <a:alpha val="34000"/>
              </a:srgbClr>
            </a:solidFill>
            <a:ln/>
          </p:spPr>
          <p:style>
            <a:lnRef idx="1">
              <a:schemeClr val="accent1"/>
            </a:lnRef>
            <a:fillRef idx="3">
              <a:schemeClr val="accent1"/>
            </a:fillRef>
            <a:effectRef idx="2">
              <a:schemeClr val="accent1"/>
            </a:effectRef>
            <a:fontRef idx="minor">
              <a:schemeClr val="lt1"/>
            </a:fontRef>
          </p:style>
          <p:txBody>
            <a:bodyPr/>
            <a:lstStyle/>
            <a:p>
              <a:pPr marL="0" marR="0">
                <a:spcBef>
                  <a:spcPts val="0"/>
                </a:spcBef>
                <a:spcAft>
                  <a:spcPts val="0"/>
                </a:spcAft>
              </a:pPr>
              <a:r>
                <a:rPr lang="en-US" sz="1400" kern="1200">
                  <a:effectLst/>
                  <a:ea typeface="Times New Roman"/>
                  <a:cs typeface="Times New Roman"/>
                </a:rPr>
                <a:t> </a:t>
              </a:r>
              <a:endParaRPr lang="en-US" sz="1400" kern="1200">
                <a:effectLst/>
                <a:ea typeface="ＭＳ 明朝"/>
                <a:cs typeface="Times New Roman"/>
              </a:endParaRPr>
            </a:p>
          </p:txBody>
        </p:sp>
        <p:sp>
          <p:nvSpPr>
            <p:cNvPr id="28" name="Text Box 2"/>
            <p:cNvSpPr txBox="1"/>
            <p:nvPr/>
          </p:nvSpPr>
          <p:spPr>
            <a:xfrm>
              <a:off x="1529715" y="3442335"/>
              <a:ext cx="2656080" cy="809614"/>
            </a:xfrm>
            <a:prstGeom prst="rect">
              <a:avLst/>
            </a:prstGeom>
            <a:noFill/>
            <a:ln>
              <a:noFill/>
            </a:ln>
            <a:effectLst>
              <a:glow rad="635000">
                <a:schemeClr val="bg1">
                  <a:alpha val="50000"/>
                </a:schemeClr>
              </a:glow>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2200">
                  <a:solidFill>
                    <a:srgbClr val="403152"/>
                  </a:solidFill>
                  <a:effectLst/>
                  <a:latin typeface="Abadi MT Condensed Extra Bold"/>
                  <a:ea typeface="Arial Unicode MS"/>
                  <a:cs typeface="Geneva CY"/>
                </a:rPr>
                <a:t>Connect with</a:t>
              </a:r>
              <a:endParaRPr lang="en-US" sz="1000">
                <a:effectLst/>
                <a:latin typeface="Times"/>
                <a:ea typeface="ＭＳ 明朝"/>
                <a:cs typeface="Times New Roman"/>
              </a:endParaRPr>
            </a:p>
            <a:p>
              <a:pPr marL="0" marR="0" algn="ctr">
                <a:spcBef>
                  <a:spcPts val="0"/>
                </a:spcBef>
                <a:spcAft>
                  <a:spcPts val="0"/>
                </a:spcAft>
              </a:pPr>
              <a:r>
                <a:rPr lang="en-US" sz="2200">
                  <a:solidFill>
                    <a:srgbClr val="403152"/>
                  </a:solidFill>
                  <a:effectLst/>
                  <a:latin typeface="Abadi MT Condensed Extra Bold"/>
                  <a:ea typeface="Arial Unicode MS"/>
                  <a:cs typeface="Geneva CY"/>
                </a:rPr>
                <a:t>YOUR AUDIENCE</a:t>
              </a:r>
              <a:endParaRPr lang="en-US" sz="1000">
                <a:effectLst/>
                <a:latin typeface="Times"/>
                <a:ea typeface="ＭＳ 明朝"/>
                <a:cs typeface="Times New Roman"/>
              </a:endParaRPr>
            </a:p>
          </p:txBody>
        </p:sp>
        <p:sp>
          <p:nvSpPr>
            <p:cNvPr id="29" name="Text Box 2"/>
            <p:cNvSpPr txBox="1"/>
            <p:nvPr/>
          </p:nvSpPr>
          <p:spPr>
            <a:xfrm>
              <a:off x="2960370" y="816610"/>
              <a:ext cx="2579370" cy="824865"/>
            </a:xfrm>
            <a:prstGeom prst="rect">
              <a:avLst/>
            </a:prstGeom>
            <a:noFill/>
            <a:ln>
              <a:noFill/>
            </a:ln>
            <a:effectLst>
              <a:glow rad="101600">
                <a:schemeClr val="bg1">
                  <a:alpha val="75000"/>
                </a:schemeClr>
              </a:glow>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en-US" sz="2200" dirty="0">
                  <a:solidFill>
                    <a:srgbClr val="008000"/>
                  </a:solidFill>
                  <a:effectLst/>
                  <a:latin typeface="Abadi MT Condensed Extra Bold"/>
                  <a:ea typeface="Arial Unicode MS"/>
                  <a:cs typeface="Arial Rounded MT Bold"/>
                </a:rPr>
                <a:t>Connect with</a:t>
              </a:r>
              <a:endParaRPr lang="en-US" sz="1000" dirty="0">
                <a:effectLst/>
                <a:latin typeface="Times"/>
                <a:ea typeface="ＭＳ 明朝"/>
                <a:cs typeface="Times New Roman"/>
              </a:endParaRPr>
            </a:p>
            <a:p>
              <a:pPr marL="0" marR="0" algn="r">
                <a:spcBef>
                  <a:spcPts val="0"/>
                </a:spcBef>
                <a:spcAft>
                  <a:spcPts val="0"/>
                </a:spcAft>
              </a:pPr>
              <a:r>
                <a:rPr lang="en-US" sz="2200" dirty="0">
                  <a:solidFill>
                    <a:srgbClr val="008000"/>
                  </a:solidFill>
                  <a:effectLst/>
                  <a:latin typeface="Abadi MT Condensed Extra Bold"/>
                  <a:ea typeface="Arial Unicode MS"/>
                  <a:cs typeface="Arial Rounded MT Bold"/>
                </a:rPr>
                <a:t>YOUR CONTENT</a:t>
              </a:r>
              <a:endParaRPr lang="en-US" sz="1000" dirty="0">
                <a:effectLst/>
                <a:latin typeface="Times"/>
                <a:ea typeface="ＭＳ 明朝"/>
                <a:cs typeface="Times New Roman"/>
              </a:endParaRPr>
            </a:p>
          </p:txBody>
        </p:sp>
        <p:grpSp>
          <p:nvGrpSpPr>
            <p:cNvPr id="30" name="Group 29"/>
            <p:cNvGrpSpPr/>
            <p:nvPr/>
          </p:nvGrpSpPr>
          <p:grpSpPr>
            <a:xfrm>
              <a:off x="2306955" y="1605280"/>
              <a:ext cx="890905" cy="1064895"/>
              <a:chOff x="0" y="0"/>
              <a:chExt cx="890905" cy="1064895"/>
            </a:xfrm>
          </p:grpSpPr>
          <p:sp>
            <p:nvSpPr>
              <p:cNvPr id="31" name="Freeform 30"/>
              <p:cNvSpPr/>
              <p:nvPr/>
            </p:nvSpPr>
            <p:spPr>
              <a:xfrm>
                <a:off x="0" y="0"/>
                <a:ext cx="890905" cy="1064895"/>
              </a:xfrm>
              <a:custGeom>
                <a:avLst/>
                <a:gdLst>
                  <a:gd name="connsiteX0" fmla="*/ 7636 w 891382"/>
                  <a:gd name="connsiteY0" fmla="*/ 162500 h 1123649"/>
                  <a:gd name="connsiteX1" fmla="*/ 879702 w 891382"/>
                  <a:gd name="connsiteY1" fmla="*/ 94766 h 1123649"/>
                  <a:gd name="connsiteX2" fmla="*/ 477536 w 891382"/>
                  <a:gd name="connsiteY2" fmla="*/ 1123466 h 1123649"/>
                  <a:gd name="connsiteX3" fmla="*/ 7636 w 891382"/>
                  <a:gd name="connsiteY3" fmla="*/ 162500 h 1123649"/>
                </a:gdLst>
                <a:ahLst/>
                <a:cxnLst>
                  <a:cxn ang="0">
                    <a:pos x="connsiteX0" y="connsiteY0"/>
                  </a:cxn>
                  <a:cxn ang="0">
                    <a:pos x="connsiteX1" y="connsiteY1"/>
                  </a:cxn>
                  <a:cxn ang="0">
                    <a:pos x="connsiteX2" y="connsiteY2"/>
                  </a:cxn>
                  <a:cxn ang="0">
                    <a:pos x="connsiteX3" y="connsiteY3"/>
                  </a:cxn>
                </a:cxnLst>
                <a:rect l="l" t="t" r="r" b="b"/>
                <a:pathLst>
                  <a:path w="891382" h="1123649">
                    <a:moveTo>
                      <a:pt x="7636" y="162500"/>
                    </a:moveTo>
                    <a:cubicBezTo>
                      <a:pt x="74664" y="-8950"/>
                      <a:pt x="801385" y="-65395"/>
                      <a:pt x="879702" y="94766"/>
                    </a:cubicBezTo>
                    <a:cubicBezTo>
                      <a:pt x="958019" y="254927"/>
                      <a:pt x="622175" y="1109355"/>
                      <a:pt x="477536" y="1123466"/>
                    </a:cubicBezTo>
                    <a:cubicBezTo>
                      <a:pt x="332897" y="1137577"/>
                      <a:pt x="-59392" y="333950"/>
                      <a:pt x="7636" y="162500"/>
                    </a:cubicBezTo>
                    <a:close/>
                  </a:path>
                </a:pathLst>
              </a:custGeom>
              <a:solidFill>
                <a:srgbClr val="FFD4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2" name="Text Box 34"/>
              <p:cNvSpPr txBox="1"/>
              <p:nvPr/>
            </p:nvSpPr>
            <p:spPr>
              <a:xfrm>
                <a:off x="74506" y="24973"/>
                <a:ext cx="762000" cy="972185"/>
              </a:xfrm>
              <a:prstGeom prst="rect">
                <a:avLst/>
              </a:prstGeom>
              <a:noFill/>
              <a:ln>
                <a:noFill/>
              </a:ln>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2200" kern="1200" dirty="0">
                    <a:effectLst/>
                    <a:latin typeface="Abadi MT Condensed Extra Bold"/>
                    <a:ea typeface="ＭＳ 明朝"/>
                    <a:cs typeface="Times New Roman"/>
                  </a:rPr>
                  <a:t>The Zone</a:t>
                </a:r>
                <a:endParaRPr lang="en-US" sz="1400" kern="1200" dirty="0">
                  <a:effectLst/>
                  <a:ea typeface="ＭＳ 明朝"/>
                  <a:cs typeface="Times New Roman"/>
                </a:endParaRPr>
              </a:p>
            </p:txBody>
          </p:sp>
        </p:grpSp>
      </p:grpSp>
      <p:cxnSp>
        <p:nvCxnSpPr>
          <p:cNvPr id="15" name="Straight Connector 14"/>
          <p:cNvCxnSpPr/>
          <p:nvPr/>
        </p:nvCxnSpPr>
        <p:spPr>
          <a:xfrm>
            <a:off x="4555067" y="4106333"/>
            <a:ext cx="2404533" cy="125306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6" name="Text Box 39"/>
          <p:cNvSpPr txBox="1"/>
          <p:nvPr/>
        </p:nvSpPr>
        <p:spPr>
          <a:xfrm>
            <a:off x="6591174" y="4842933"/>
            <a:ext cx="1609341" cy="2133600"/>
          </a:xfrm>
          <a:prstGeom prst="rect">
            <a:avLst/>
          </a:prstGeom>
          <a:noFill/>
          <a:ln>
            <a:noFill/>
          </a:ln>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2200" kern="1200" cap="small" dirty="0">
                <a:effectLst/>
                <a:latin typeface="Abadi MT Condensed Extra Bold"/>
                <a:ea typeface="ＭＳ 明朝"/>
                <a:cs typeface="Times New Roman"/>
              </a:rPr>
              <a:t>the </a:t>
            </a:r>
            <a:endParaRPr lang="en-US" sz="1400" kern="1200" dirty="0">
              <a:effectLst/>
              <a:ea typeface="ＭＳ 明朝"/>
              <a:cs typeface="Times New Roman"/>
            </a:endParaRPr>
          </a:p>
          <a:p>
            <a:pPr marL="0" marR="0" algn="ctr">
              <a:spcBef>
                <a:spcPts val="0"/>
              </a:spcBef>
              <a:spcAft>
                <a:spcPts val="0"/>
              </a:spcAft>
            </a:pPr>
            <a:r>
              <a:rPr lang="en-US" sz="2200" kern="1200" cap="all" dirty="0">
                <a:effectLst/>
                <a:latin typeface="Abadi MT Condensed Extra Bold"/>
                <a:ea typeface="ＭＳ 明朝"/>
                <a:cs typeface="Times New Roman"/>
              </a:rPr>
              <a:t>Zone </a:t>
            </a:r>
            <a:endParaRPr lang="en-US" sz="1400" kern="1200" dirty="0">
              <a:effectLst/>
              <a:ea typeface="ＭＳ 明朝"/>
              <a:cs typeface="Times New Roman"/>
            </a:endParaRPr>
          </a:p>
          <a:p>
            <a:pPr marL="0" marR="0" algn="ctr">
              <a:spcBef>
                <a:spcPts val="0"/>
              </a:spcBef>
              <a:spcAft>
                <a:spcPts val="0"/>
              </a:spcAft>
            </a:pPr>
            <a:r>
              <a:rPr lang="en-US" sz="2200" kern="1200" cap="small" dirty="0">
                <a:effectLst/>
                <a:latin typeface="Abadi MT Condensed Extra Bold"/>
                <a:ea typeface="ＭＳ 明朝"/>
                <a:cs typeface="Times New Roman"/>
              </a:rPr>
              <a:t>of </a:t>
            </a:r>
            <a:endParaRPr lang="en-US" sz="1400" kern="1200" dirty="0">
              <a:effectLst/>
              <a:ea typeface="ＭＳ 明朝"/>
              <a:cs typeface="Times New Roman"/>
            </a:endParaRPr>
          </a:p>
          <a:p>
            <a:pPr marL="0" marR="0" algn="ctr">
              <a:spcBef>
                <a:spcPts val="0"/>
              </a:spcBef>
              <a:spcAft>
                <a:spcPts val="0"/>
              </a:spcAft>
            </a:pPr>
            <a:r>
              <a:rPr lang="en-US" sz="2200" kern="1200" cap="all" dirty="0">
                <a:effectLst/>
                <a:latin typeface="Abadi MT Condensed Extra Bold"/>
                <a:ea typeface="ＭＳ 明朝"/>
                <a:cs typeface="Times New Roman"/>
              </a:rPr>
              <a:t>Authentic</a:t>
            </a:r>
            <a:endParaRPr lang="en-US" sz="1400" kern="1200" dirty="0">
              <a:effectLst/>
              <a:ea typeface="ＭＳ 明朝"/>
              <a:cs typeface="Times New Roman"/>
            </a:endParaRPr>
          </a:p>
          <a:p>
            <a:pPr marL="0" marR="0" algn="ctr">
              <a:spcBef>
                <a:spcPts val="0"/>
              </a:spcBef>
              <a:spcAft>
                <a:spcPts val="0"/>
              </a:spcAft>
            </a:pPr>
            <a:r>
              <a:rPr lang="en-US" sz="2200" kern="1200" cap="all" dirty="0">
                <a:effectLst/>
                <a:latin typeface="Abadi MT Condensed Extra Bold"/>
                <a:ea typeface="ＭＳ 明朝"/>
                <a:cs typeface="Times New Roman"/>
              </a:rPr>
              <a:t>Connection</a:t>
            </a:r>
            <a:endParaRPr lang="en-US" sz="1400" kern="1200" dirty="0">
              <a:effectLst/>
              <a:ea typeface="ＭＳ 明朝"/>
              <a:cs typeface="Times New Roman"/>
            </a:endParaRPr>
          </a:p>
        </p:txBody>
      </p:sp>
    </p:spTree>
    <p:extLst>
      <p:ext uri="{BB962C8B-B14F-4D97-AF65-F5344CB8AC3E}">
        <p14:creationId xmlns:p14="http://schemas.microsoft.com/office/powerpoint/2010/main" val="1239896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VanNess Logo Small 400+ px Wide 061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51" y="6312318"/>
            <a:ext cx="1758955" cy="398696"/>
          </a:xfrm>
          <a:prstGeom prst="rect">
            <a:avLst/>
          </a:prstGeom>
        </p:spPr>
      </p:pic>
      <p:sp>
        <p:nvSpPr>
          <p:cNvPr id="3" name="Subtitle 2"/>
          <p:cNvSpPr>
            <a:spLocks noGrp="1"/>
          </p:cNvSpPr>
          <p:nvPr>
            <p:ph type="subTitle" idx="1"/>
          </p:nvPr>
        </p:nvSpPr>
        <p:spPr>
          <a:xfrm>
            <a:off x="0" y="12700"/>
            <a:ext cx="9144000" cy="1752600"/>
          </a:xfrm>
        </p:spPr>
        <p:txBody>
          <a:bodyPr>
            <a:normAutofit/>
          </a:bodyPr>
          <a:lstStyle/>
          <a:p>
            <a:pPr>
              <a:spcBef>
                <a:spcPts val="0"/>
              </a:spcBef>
            </a:pPr>
            <a:r>
              <a:rPr lang="en-US" cap="small" dirty="0">
                <a:solidFill>
                  <a:srgbClr val="000090"/>
                </a:solidFill>
                <a:latin typeface="Gill Sans"/>
                <a:cs typeface="Gill Sans"/>
              </a:rPr>
              <a:t>The Connected Leader - Storytelling</a:t>
            </a:r>
          </a:p>
        </p:txBody>
      </p:sp>
      <p:grpSp>
        <p:nvGrpSpPr>
          <p:cNvPr id="2" name="Group 1"/>
          <p:cNvGrpSpPr/>
          <p:nvPr/>
        </p:nvGrpSpPr>
        <p:grpSpPr>
          <a:xfrm>
            <a:off x="486622" y="2065866"/>
            <a:ext cx="3194553" cy="3196057"/>
            <a:chOff x="1748155" y="1752600"/>
            <a:chExt cx="3194553" cy="3196057"/>
          </a:xfrm>
        </p:grpSpPr>
        <p:sp>
          <p:nvSpPr>
            <p:cNvPr id="9" name="Oval 8"/>
            <p:cNvSpPr/>
            <p:nvPr/>
          </p:nvSpPr>
          <p:spPr>
            <a:xfrm>
              <a:off x="1748155" y="1752600"/>
              <a:ext cx="3194553" cy="3196057"/>
            </a:xfrm>
            <a:prstGeom prst="ellipse">
              <a:avLst/>
            </a:prstGeom>
            <a:solidFill>
              <a:srgbClr val="1270FF">
                <a:alpha val="46000"/>
              </a:srgbClr>
            </a:solidFill>
            <a:ln/>
          </p:spPr>
          <p:style>
            <a:lnRef idx="1">
              <a:schemeClr val="accent1"/>
            </a:lnRef>
            <a:fillRef idx="3">
              <a:schemeClr val="accent1"/>
            </a:fillRef>
            <a:effectRef idx="2">
              <a:schemeClr val="accent1"/>
            </a:effectRef>
            <a:fontRef idx="minor">
              <a:schemeClr val="lt1"/>
            </a:fontRef>
          </p:style>
          <p:txBody>
            <a:bodyPr/>
            <a:lstStyle/>
            <a:p>
              <a:pPr marL="0" marR="0">
                <a:spcBef>
                  <a:spcPts val="0"/>
                </a:spcBef>
                <a:spcAft>
                  <a:spcPts val="0"/>
                </a:spcAft>
              </a:pPr>
              <a:r>
                <a:rPr lang="en-US" sz="1400" kern="1200">
                  <a:effectLst/>
                  <a:ea typeface="Times New Roman"/>
                  <a:cs typeface="Times New Roman"/>
                </a:rPr>
                <a:t> </a:t>
              </a:r>
              <a:endParaRPr lang="en-US" sz="1400" kern="1200">
                <a:effectLst/>
                <a:ea typeface="ＭＳ 明朝"/>
                <a:cs typeface="Times New Roman"/>
              </a:endParaRPr>
            </a:p>
          </p:txBody>
        </p:sp>
        <p:sp>
          <p:nvSpPr>
            <p:cNvPr id="10" name="Text Box 2"/>
            <p:cNvSpPr txBox="1"/>
            <p:nvPr/>
          </p:nvSpPr>
          <p:spPr>
            <a:xfrm>
              <a:off x="1981835" y="2569192"/>
              <a:ext cx="2032238" cy="825561"/>
            </a:xfrm>
            <a:prstGeom prst="rect">
              <a:avLst/>
            </a:prstGeom>
            <a:noFill/>
            <a:ln>
              <a:noFill/>
            </a:ln>
            <a:effectLst>
              <a:glow rad="101600">
                <a:schemeClr val="bg1">
                  <a:alpha val="75000"/>
                </a:schemeClr>
              </a:glow>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2200" dirty="0">
                  <a:solidFill>
                    <a:srgbClr val="1F497D"/>
                  </a:solidFill>
                  <a:effectLst/>
                  <a:latin typeface="Abadi MT Condensed Extra Bold"/>
                  <a:ea typeface="Arial Unicode MS"/>
                  <a:cs typeface="Futura"/>
                </a:rPr>
                <a:t>Connect with</a:t>
              </a:r>
              <a:endParaRPr lang="en-US" sz="1000" dirty="0">
                <a:effectLst/>
                <a:latin typeface="Times"/>
                <a:ea typeface="ＭＳ 明朝"/>
                <a:cs typeface="Times New Roman"/>
              </a:endParaRPr>
            </a:p>
            <a:p>
              <a:pPr marL="0" marR="0">
                <a:spcBef>
                  <a:spcPts val="0"/>
                </a:spcBef>
                <a:spcAft>
                  <a:spcPts val="0"/>
                </a:spcAft>
              </a:pPr>
              <a:r>
                <a:rPr lang="en-US" sz="2200" dirty="0">
                  <a:solidFill>
                    <a:srgbClr val="1F497D"/>
                  </a:solidFill>
                  <a:effectLst/>
                  <a:latin typeface="Abadi MT Condensed Extra Bold"/>
                  <a:ea typeface="Arial Unicode MS"/>
                  <a:cs typeface="Futura"/>
                </a:rPr>
                <a:t>YOURSELF</a:t>
              </a:r>
              <a:endParaRPr lang="en-US" sz="1000" dirty="0">
                <a:effectLst/>
                <a:latin typeface="Times"/>
                <a:ea typeface="ＭＳ 明朝"/>
                <a:cs typeface="Times New Roman"/>
              </a:endParaRPr>
            </a:p>
          </p:txBody>
        </p:sp>
      </p:grpSp>
    </p:spTree>
    <p:extLst>
      <p:ext uri="{BB962C8B-B14F-4D97-AF65-F5344CB8AC3E}">
        <p14:creationId xmlns:p14="http://schemas.microsoft.com/office/powerpoint/2010/main" val="3419905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VanNess Logo Small 400+ px Wide 061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51" y="6312318"/>
            <a:ext cx="1758955" cy="398696"/>
          </a:xfrm>
          <a:prstGeom prst="rect">
            <a:avLst/>
          </a:prstGeom>
        </p:spPr>
      </p:pic>
      <p:sp>
        <p:nvSpPr>
          <p:cNvPr id="3" name="Subtitle 2"/>
          <p:cNvSpPr>
            <a:spLocks noGrp="1"/>
          </p:cNvSpPr>
          <p:nvPr>
            <p:ph type="subTitle" idx="1"/>
          </p:nvPr>
        </p:nvSpPr>
        <p:spPr>
          <a:xfrm>
            <a:off x="0" y="12700"/>
            <a:ext cx="9144000" cy="1752600"/>
          </a:xfrm>
        </p:spPr>
        <p:txBody>
          <a:bodyPr>
            <a:normAutofit/>
          </a:bodyPr>
          <a:lstStyle/>
          <a:p>
            <a:pPr>
              <a:spcBef>
                <a:spcPts val="0"/>
              </a:spcBef>
            </a:pPr>
            <a:r>
              <a:rPr lang="en-US" cap="small" dirty="0">
                <a:solidFill>
                  <a:srgbClr val="000090"/>
                </a:solidFill>
                <a:latin typeface="Gill Sans"/>
                <a:cs typeface="Gill Sans"/>
              </a:rPr>
              <a:t>The Connected Leader - Storytelling</a:t>
            </a:r>
          </a:p>
        </p:txBody>
      </p:sp>
      <p:grpSp>
        <p:nvGrpSpPr>
          <p:cNvPr id="2" name="Group 1"/>
          <p:cNvGrpSpPr/>
          <p:nvPr/>
        </p:nvGrpSpPr>
        <p:grpSpPr>
          <a:xfrm>
            <a:off x="486622" y="2065866"/>
            <a:ext cx="3194553" cy="3196057"/>
            <a:chOff x="1748155" y="1752600"/>
            <a:chExt cx="3194553" cy="3196057"/>
          </a:xfrm>
        </p:grpSpPr>
        <p:sp>
          <p:nvSpPr>
            <p:cNvPr id="9" name="Oval 8"/>
            <p:cNvSpPr/>
            <p:nvPr/>
          </p:nvSpPr>
          <p:spPr>
            <a:xfrm>
              <a:off x="1748155" y="1752600"/>
              <a:ext cx="3194553" cy="3196057"/>
            </a:xfrm>
            <a:prstGeom prst="ellipse">
              <a:avLst/>
            </a:prstGeom>
            <a:solidFill>
              <a:srgbClr val="1270FF">
                <a:alpha val="46000"/>
              </a:srgbClr>
            </a:solidFill>
            <a:ln/>
          </p:spPr>
          <p:style>
            <a:lnRef idx="1">
              <a:schemeClr val="accent1"/>
            </a:lnRef>
            <a:fillRef idx="3">
              <a:schemeClr val="accent1"/>
            </a:fillRef>
            <a:effectRef idx="2">
              <a:schemeClr val="accent1"/>
            </a:effectRef>
            <a:fontRef idx="minor">
              <a:schemeClr val="lt1"/>
            </a:fontRef>
          </p:style>
          <p:txBody>
            <a:bodyPr/>
            <a:lstStyle/>
            <a:p>
              <a:pPr marL="0" marR="0">
                <a:spcBef>
                  <a:spcPts val="0"/>
                </a:spcBef>
                <a:spcAft>
                  <a:spcPts val="0"/>
                </a:spcAft>
              </a:pPr>
              <a:r>
                <a:rPr lang="en-US" sz="1400" kern="1200">
                  <a:effectLst/>
                  <a:ea typeface="Times New Roman"/>
                  <a:cs typeface="Times New Roman"/>
                </a:rPr>
                <a:t> </a:t>
              </a:r>
              <a:endParaRPr lang="en-US" sz="1400" kern="1200">
                <a:effectLst/>
                <a:ea typeface="ＭＳ 明朝"/>
                <a:cs typeface="Times New Roman"/>
              </a:endParaRPr>
            </a:p>
          </p:txBody>
        </p:sp>
        <p:sp>
          <p:nvSpPr>
            <p:cNvPr id="10" name="Text Box 2"/>
            <p:cNvSpPr txBox="1"/>
            <p:nvPr/>
          </p:nvSpPr>
          <p:spPr>
            <a:xfrm>
              <a:off x="1981835" y="2569192"/>
              <a:ext cx="2032238" cy="825561"/>
            </a:xfrm>
            <a:prstGeom prst="rect">
              <a:avLst/>
            </a:prstGeom>
            <a:noFill/>
            <a:ln>
              <a:noFill/>
            </a:ln>
            <a:effectLst>
              <a:glow rad="101600">
                <a:schemeClr val="bg1">
                  <a:alpha val="75000"/>
                </a:schemeClr>
              </a:glow>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2200" dirty="0">
                  <a:solidFill>
                    <a:srgbClr val="1F497D"/>
                  </a:solidFill>
                  <a:effectLst/>
                  <a:latin typeface="Abadi MT Condensed Extra Bold"/>
                  <a:ea typeface="Arial Unicode MS"/>
                  <a:cs typeface="Futura"/>
                </a:rPr>
                <a:t>Connect with</a:t>
              </a:r>
              <a:endParaRPr lang="en-US" sz="1000" dirty="0">
                <a:effectLst/>
                <a:latin typeface="Times"/>
                <a:ea typeface="ＭＳ 明朝"/>
                <a:cs typeface="Times New Roman"/>
              </a:endParaRPr>
            </a:p>
            <a:p>
              <a:pPr marL="0" marR="0">
                <a:spcBef>
                  <a:spcPts val="0"/>
                </a:spcBef>
                <a:spcAft>
                  <a:spcPts val="0"/>
                </a:spcAft>
              </a:pPr>
              <a:r>
                <a:rPr lang="en-US" sz="2200" dirty="0">
                  <a:solidFill>
                    <a:srgbClr val="1F497D"/>
                  </a:solidFill>
                  <a:effectLst/>
                  <a:latin typeface="Abadi MT Condensed Extra Bold"/>
                  <a:ea typeface="Arial Unicode MS"/>
                  <a:cs typeface="Futura"/>
                </a:rPr>
                <a:t>YOURSELF</a:t>
              </a:r>
              <a:endParaRPr lang="en-US" sz="1000" dirty="0">
                <a:effectLst/>
                <a:latin typeface="Times"/>
                <a:ea typeface="ＭＳ 明朝"/>
                <a:cs typeface="Times New Roman"/>
              </a:endParaRPr>
            </a:p>
          </p:txBody>
        </p:sp>
      </p:grpSp>
      <p:sp>
        <p:nvSpPr>
          <p:cNvPr id="4" name="TextBox 3"/>
          <p:cNvSpPr txBox="1"/>
          <p:nvPr/>
        </p:nvSpPr>
        <p:spPr>
          <a:xfrm>
            <a:off x="4152803" y="1249867"/>
            <a:ext cx="4872863" cy="5509200"/>
          </a:xfrm>
          <a:prstGeom prst="rect">
            <a:avLst/>
          </a:prstGeom>
          <a:noFill/>
        </p:spPr>
        <p:txBody>
          <a:bodyPr wrap="square" rtlCol="0">
            <a:spAutoFit/>
          </a:bodyPr>
          <a:lstStyle/>
          <a:p>
            <a:r>
              <a:rPr lang="en-US" sz="3200" dirty="0">
                <a:latin typeface="Candara"/>
                <a:cs typeface="Candara"/>
              </a:rPr>
              <a:t>Quietly to yourself, think of a time when you felt fully connected– at least to yourself, if not with yourself, your content </a:t>
            </a:r>
            <a:r>
              <a:rPr lang="en-US" sz="3200" i="1" dirty="0">
                <a:latin typeface="Candara"/>
                <a:cs typeface="Candara"/>
              </a:rPr>
              <a:t>and</a:t>
            </a:r>
            <a:r>
              <a:rPr lang="en-US" sz="3200" dirty="0">
                <a:latin typeface="Candara"/>
                <a:cs typeface="Candara"/>
              </a:rPr>
              <a:t> your audience.</a:t>
            </a:r>
          </a:p>
          <a:p>
            <a:endParaRPr lang="en-US" sz="3200" dirty="0">
              <a:latin typeface="Candara"/>
              <a:cs typeface="Candara"/>
            </a:endParaRPr>
          </a:p>
          <a:p>
            <a:r>
              <a:rPr lang="en-US" sz="3200" dirty="0">
                <a:latin typeface="Candara"/>
                <a:cs typeface="Candara"/>
              </a:rPr>
              <a:t>What were the </a:t>
            </a:r>
            <a:r>
              <a:rPr lang="en-US" sz="3200" i="1" dirty="0">
                <a:latin typeface="Candara"/>
                <a:cs typeface="Candara"/>
              </a:rPr>
              <a:t>conditions </a:t>
            </a:r>
            <a:r>
              <a:rPr lang="en-US" sz="3200" dirty="0">
                <a:latin typeface="Candara"/>
                <a:cs typeface="Candara"/>
              </a:rPr>
              <a:t>that created the environment for you to feel that connected? </a:t>
            </a:r>
          </a:p>
        </p:txBody>
      </p:sp>
    </p:spTree>
    <p:extLst>
      <p:ext uri="{BB962C8B-B14F-4D97-AF65-F5344CB8AC3E}">
        <p14:creationId xmlns:p14="http://schemas.microsoft.com/office/powerpoint/2010/main" val="1263417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VanNess Logo Small 400+ px Wide 061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51" y="6376866"/>
            <a:ext cx="1758955" cy="398696"/>
          </a:xfrm>
          <a:prstGeom prst="rect">
            <a:avLst/>
          </a:prstGeom>
        </p:spPr>
      </p:pic>
      <p:sp>
        <p:nvSpPr>
          <p:cNvPr id="4" name="TextBox 3"/>
          <p:cNvSpPr txBox="1"/>
          <p:nvPr/>
        </p:nvSpPr>
        <p:spPr>
          <a:xfrm>
            <a:off x="0" y="969565"/>
            <a:ext cx="9144000" cy="5447645"/>
          </a:xfrm>
          <a:prstGeom prst="rect">
            <a:avLst/>
          </a:prstGeom>
          <a:noFill/>
        </p:spPr>
        <p:txBody>
          <a:bodyPr wrap="square" rtlCol="0">
            <a:spAutoFit/>
          </a:bodyPr>
          <a:lstStyle/>
          <a:p>
            <a:pPr algn="ctr"/>
            <a:r>
              <a:rPr lang="en-US" sz="3600" b="1" dirty="0">
                <a:latin typeface="Candara"/>
                <a:cs typeface="Candara"/>
              </a:rPr>
              <a:t>Conditions for Connection</a:t>
            </a:r>
            <a:endParaRPr lang="en-US" sz="3600" dirty="0">
              <a:latin typeface="Candara"/>
              <a:cs typeface="Candara"/>
            </a:endParaRPr>
          </a:p>
          <a:p>
            <a:r>
              <a:rPr lang="en-US" sz="2400" dirty="0">
                <a:latin typeface="Candara"/>
                <a:cs typeface="Candara"/>
              </a:rPr>
              <a:t>  Being in Nature		Collaboration, working on common goals</a:t>
            </a:r>
          </a:p>
          <a:p>
            <a:r>
              <a:rPr lang="en-US" sz="2400" dirty="0">
                <a:latin typeface="Candara"/>
                <a:cs typeface="Candara"/>
              </a:rPr>
              <a:t>  Exercise			Doing something you enjoy, confident in</a:t>
            </a:r>
          </a:p>
          <a:p>
            <a:r>
              <a:rPr lang="en-US" sz="2400" dirty="0">
                <a:latin typeface="Candara"/>
                <a:cs typeface="Candara"/>
              </a:rPr>
              <a:t>  Good food			Understanding your investment</a:t>
            </a:r>
          </a:p>
          <a:p>
            <a:r>
              <a:rPr lang="en-US" sz="2400" dirty="0">
                <a:latin typeface="Candara"/>
                <a:cs typeface="Candara"/>
              </a:rPr>
              <a:t>  Good work			Agreed upon boundaries</a:t>
            </a:r>
          </a:p>
          <a:p>
            <a:r>
              <a:rPr lang="en-US" sz="2400" dirty="0">
                <a:latin typeface="Candara"/>
                <a:cs typeface="Candara"/>
              </a:rPr>
              <a:t>  Fun				Withholding Judgment</a:t>
            </a:r>
          </a:p>
          <a:p>
            <a:r>
              <a:rPr lang="en-US" sz="2400" dirty="0">
                <a:latin typeface="Candara"/>
                <a:cs typeface="Candara"/>
              </a:rPr>
              <a:t>  Family			Being true to your values</a:t>
            </a:r>
          </a:p>
          <a:p>
            <a:r>
              <a:rPr lang="en-US" sz="2400" dirty="0">
                <a:latin typeface="Candara"/>
                <a:cs typeface="Candara"/>
              </a:rPr>
              <a:t>  Close friends		   	Breathing</a:t>
            </a:r>
          </a:p>
          <a:p>
            <a:r>
              <a:rPr lang="en-US" sz="2400" dirty="0">
                <a:latin typeface="Candara"/>
                <a:cs typeface="Candara"/>
              </a:rPr>
              <a:t>  Curiosity			Stretching myself</a:t>
            </a:r>
          </a:p>
          <a:p>
            <a:r>
              <a:rPr lang="en-US" sz="2400" dirty="0">
                <a:latin typeface="Candara"/>
                <a:cs typeface="Candara"/>
              </a:rPr>
              <a:t>  Listening w/ your heart	Gratitude</a:t>
            </a:r>
          </a:p>
          <a:p>
            <a:r>
              <a:rPr lang="en-US" sz="2400" dirty="0">
                <a:latin typeface="Candara"/>
                <a:cs typeface="Candara"/>
              </a:rPr>
              <a:t>  Shared process		Unconditional positive regard</a:t>
            </a:r>
          </a:p>
          <a:p>
            <a:r>
              <a:rPr lang="en-US" sz="2400" dirty="0">
                <a:latin typeface="Candara"/>
                <a:cs typeface="Candara"/>
              </a:rPr>
              <a:t>  Being of service		Self care</a:t>
            </a:r>
          </a:p>
          <a:p>
            <a:r>
              <a:rPr lang="en-US" sz="2400" dirty="0">
                <a:latin typeface="Candara"/>
                <a:cs typeface="Candara"/>
              </a:rPr>
              <a:t>  Something beyond “me” - spiritual/magical </a:t>
            </a:r>
          </a:p>
          <a:p>
            <a:r>
              <a:rPr lang="en-US" sz="2400" dirty="0">
                <a:latin typeface="Candara"/>
                <a:cs typeface="Candara"/>
              </a:rPr>
              <a:t>  </a:t>
            </a:r>
          </a:p>
        </p:txBody>
      </p:sp>
      <p:sp>
        <p:nvSpPr>
          <p:cNvPr id="6" name="Subtitle 2"/>
          <p:cNvSpPr>
            <a:spLocks noGrp="1"/>
          </p:cNvSpPr>
          <p:nvPr>
            <p:ph type="subTitle" idx="1"/>
          </p:nvPr>
        </p:nvSpPr>
        <p:spPr>
          <a:xfrm>
            <a:off x="0" y="12700"/>
            <a:ext cx="9144000" cy="1752600"/>
          </a:xfrm>
        </p:spPr>
        <p:txBody>
          <a:bodyPr>
            <a:normAutofit/>
          </a:bodyPr>
          <a:lstStyle/>
          <a:p>
            <a:pPr>
              <a:spcBef>
                <a:spcPts val="0"/>
              </a:spcBef>
            </a:pPr>
            <a:r>
              <a:rPr lang="en-US" cap="small" dirty="0">
                <a:solidFill>
                  <a:srgbClr val="000090"/>
                </a:solidFill>
                <a:latin typeface="Gill Sans"/>
                <a:cs typeface="Gill Sans"/>
              </a:rPr>
              <a:t>The Connected Leader - Storytelling</a:t>
            </a:r>
          </a:p>
        </p:txBody>
      </p:sp>
    </p:spTree>
    <p:extLst>
      <p:ext uri="{BB962C8B-B14F-4D97-AF65-F5344CB8AC3E}">
        <p14:creationId xmlns:p14="http://schemas.microsoft.com/office/powerpoint/2010/main" val="3470654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VanNess Logo Small 400+ px Wide 061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51" y="6312318"/>
            <a:ext cx="1758955" cy="398696"/>
          </a:xfrm>
          <a:prstGeom prst="rect">
            <a:avLst/>
          </a:prstGeom>
        </p:spPr>
      </p:pic>
      <p:sp>
        <p:nvSpPr>
          <p:cNvPr id="9" name="Oval 8"/>
          <p:cNvSpPr/>
          <p:nvPr/>
        </p:nvSpPr>
        <p:spPr>
          <a:xfrm>
            <a:off x="1748155" y="1752600"/>
            <a:ext cx="3194553" cy="3196057"/>
          </a:xfrm>
          <a:prstGeom prst="ellipse">
            <a:avLst/>
          </a:prstGeom>
          <a:solidFill>
            <a:srgbClr val="1270FF">
              <a:alpha val="46000"/>
            </a:srgbClr>
          </a:solidFill>
          <a:ln/>
        </p:spPr>
        <p:style>
          <a:lnRef idx="1">
            <a:schemeClr val="accent1"/>
          </a:lnRef>
          <a:fillRef idx="3">
            <a:schemeClr val="accent1"/>
          </a:fillRef>
          <a:effectRef idx="2">
            <a:schemeClr val="accent1"/>
          </a:effectRef>
          <a:fontRef idx="minor">
            <a:schemeClr val="lt1"/>
          </a:fontRef>
        </p:style>
        <p:txBody>
          <a:bodyPr/>
          <a:lstStyle/>
          <a:p>
            <a:pPr marL="0" marR="0">
              <a:spcBef>
                <a:spcPts val="0"/>
              </a:spcBef>
              <a:spcAft>
                <a:spcPts val="0"/>
              </a:spcAft>
            </a:pPr>
            <a:r>
              <a:rPr lang="en-US" sz="1400" kern="1200">
                <a:effectLst/>
                <a:ea typeface="Times New Roman"/>
                <a:cs typeface="Times New Roman"/>
              </a:rPr>
              <a:t> </a:t>
            </a:r>
            <a:endParaRPr lang="en-US" sz="1400" kern="1200">
              <a:effectLst/>
              <a:ea typeface="ＭＳ 明朝"/>
              <a:cs typeface="Times New Roman"/>
            </a:endParaRPr>
          </a:p>
        </p:txBody>
      </p:sp>
      <p:sp>
        <p:nvSpPr>
          <p:cNvPr id="10" name="Text Box 2"/>
          <p:cNvSpPr txBox="1"/>
          <p:nvPr/>
        </p:nvSpPr>
        <p:spPr>
          <a:xfrm>
            <a:off x="1981835" y="2569192"/>
            <a:ext cx="2032238" cy="825561"/>
          </a:xfrm>
          <a:prstGeom prst="rect">
            <a:avLst/>
          </a:prstGeom>
          <a:noFill/>
          <a:ln>
            <a:noFill/>
          </a:ln>
          <a:effectLst>
            <a:glow rad="101600">
              <a:schemeClr val="bg1">
                <a:alpha val="75000"/>
              </a:schemeClr>
            </a:glow>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3600" cap="small" dirty="0">
                <a:solidFill>
                  <a:srgbClr val="1F497D"/>
                </a:solidFill>
                <a:effectLst/>
                <a:latin typeface="Abadi MT Condensed Extra Bold"/>
                <a:ea typeface="Arial Unicode MS"/>
                <a:cs typeface="Futura"/>
              </a:rPr>
              <a:t>Thoughts</a:t>
            </a:r>
            <a:endParaRPr lang="en-US" sz="3600" cap="small" dirty="0">
              <a:effectLst/>
              <a:latin typeface="Times"/>
              <a:ea typeface="ＭＳ 明朝"/>
              <a:cs typeface="Times New Roman"/>
            </a:endParaRPr>
          </a:p>
        </p:txBody>
      </p:sp>
      <p:sp>
        <p:nvSpPr>
          <p:cNvPr id="7" name="Subtitle 2"/>
          <p:cNvSpPr>
            <a:spLocks noGrp="1"/>
          </p:cNvSpPr>
          <p:nvPr>
            <p:ph type="subTitle" idx="1"/>
          </p:nvPr>
        </p:nvSpPr>
        <p:spPr>
          <a:xfrm>
            <a:off x="0" y="12700"/>
            <a:ext cx="9144000" cy="1752600"/>
          </a:xfrm>
        </p:spPr>
        <p:txBody>
          <a:bodyPr>
            <a:normAutofit/>
          </a:bodyPr>
          <a:lstStyle/>
          <a:p>
            <a:pPr>
              <a:spcBef>
                <a:spcPts val="0"/>
              </a:spcBef>
            </a:pPr>
            <a:r>
              <a:rPr lang="en-US" cap="small" dirty="0">
                <a:solidFill>
                  <a:srgbClr val="000090"/>
                </a:solidFill>
                <a:latin typeface="Gill Sans"/>
                <a:cs typeface="Gill Sans"/>
              </a:rPr>
              <a:t>The Connected Leader - Storytelling</a:t>
            </a:r>
          </a:p>
        </p:txBody>
      </p:sp>
    </p:spTree>
    <p:extLst>
      <p:ext uri="{BB962C8B-B14F-4D97-AF65-F5344CB8AC3E}">
        <p14:creationId xmlns:p14="http://schemas.microsoft.com/office/powerpoint/2010/main" val="3183669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VanNess Logo Small 400+ px Wide 061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51" y="6312318"/>
            <a:ext cx="1758955" cy="398696"/>
          </a:xfrm>
          <a:prstGeom prst="rect">
            <a:avLst/>
          </a:prstGeom>
        </p:spPr>
      </p:pic>
      <p:pic>
        <p:nvPicPr>
          <p:cNvPr id="11" name="Picture 10" descr="VanNess Logo Small 400+ px Wide 061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51" y="6312318"/>
            <a:ext cx="1758955" cy="398696"/>
          </a:xfrm>
          <a:prstGeom prst="rect">
            <a:avLst/>
          </a:prstGeom>
        </p:spPr>
      </p:pic>
      <p:sp>
        <p:nvSpPr>
          <p:cNvPr id="13" name="Oval 12"/>
          <p:cNvSpPr/>
          <p:nvPr/>
        </p:nvSpPr>
        <p:spPr>
          <a:xfrm>
            <a:off x="1748155" y="1752600"/>
            <a:ext cx="3194553" cy="3196057"/>
          </a:xfrm>
          <a:prstGeom prst="ellipse">
            <a:avLst/>
          </a:prstGeom>
          <a:solidFill>
            <a:srgbClr val="1270FF">
              <a:alpha val="46000"/>
            </a:srgbClr>
          </a:solidFill>
          <a:ln/>
        </p:spPr>
        <p:style>
          <a:lnRef idx="1">
            <a:schemeClr val="accent1"/>
          </a:lnRef>
          <a:fillRef idx="3">
            <a:schemeClr val="accent1"/>
          </a:fillRef>
          <a:effectRef idx="2">
            <a:schemeClr val="accent1"/>
          </a:effectRef>
          <a:fontRef idx="minor">
            <a:schemeClr val="lt1"/>
          </a:fontRef>
        </p:style>
        <p:txBody>
          <a:bodyPr/>
          <a:lstStyle/>
          <a:p>
            <a:pPr marL="0" marR="0">
              <a:spcBef>
                <a:spcPts val="0"/>
              </a:spcBef>
              <a:spcAft>
                <a:spcPts val="0"/>
              </a:spcAft>
            </a:pPr>
            <a:r>
              <a:rPr lang="en-US" sz="1400" kern="1200">
                <a:effectLst/>
                <a:ea typeface="Times New Roman"/>
                <a:cs typeface="Times New Roman"/>
              </a:rPr>
              <a:t> </a:t>
            </a:r>
            <a:endParaRPr lang="en-US" sz="1400" kern="1200">
              <a:effectLst/>
              <a:ea typeface="ＭＳ 明朝"/>
              <a:cs typeface="Times New Roman"/>
            </a:endParaRPr>
          </a:p>
        </p:txBody>
      </p:sp>
      <p:sp>
        <p:nvSpPr>
          <p:cNvPr id="14" name="Text Box 2"/>
          <p:cNvSpPr txBox="1"/>
          <p:nvPr/>
        </p:nvSpPr>
        <p:spPr>
          <a:xfrm>
            <a:off x="1981835" y="2569192"/>
            <a:ext cx="2032238" cy="825561"/>
          </a:xfrm>
          <a:prstGeom prst="rect">
            <a:avLst/>
          </a:prstGeom>
          <a:noFill/>
          <a:ln>
            <a:noFill/>
          </a:ln>
          <a:effectLst>
            <a:glow rad="101600">
              <a:schemeClr val="bg1">
                <a:alpha val="75000"/>
              </a:schemeClr>
            </a:glow>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3600" cap="small" dirty="0">
                <a:solidFill>
                  <a:srgbClr val="1F497D"/>
                </a:solidFill>
                <a:effectLst/>
                <a:latin typeface="Abadi MT Condensed Extra Bold"/>
                <a:ea typeface="Arial Unicode MS"/>
                <a:cs typeface="Futura"/>
              </a:rPr>
              <a:t>Thoughts</a:t>
            </a:r>
            <a:endParaRPr lang="en-US" sz="3600" cap="small" dirty="0">
              <a:effectLst/>
              <a:latin typeface="Times"/>
              <a:ea typeface="ＭＳ 明朝"/>
              <a:cs typeface="Times New Roman"/>
            </a:endParaRPr>
          </a:p>
        </p:txBody>
      </p:sp>
      <p:sp>
        <p:nvSpPr>
          <p:cNvPr id="21" name="Oval 20"/>
          <p:cNvSpPr/>
          <p:nvPr/>
        </p:nvSpPr>
        <p:spPr>
          <a:xfrm>
            <a:off x="4062095" y="1752600"/>
            <a:ext cx="3333750" cy="3195883"/>
          </a:xfrm>
          <a:prstGeom prst="ellipse">
            <a:avLst/>
          </a:prstGeom>
          <a:solidFill>
            <a:srgbClr val="32FF0A">
              <a:alpha val="42000"/>
            </a:srgbClr>
          </a:solidFill>
          <a:ln/>
        </p:spPr>
        <p:style>
          <a:lnRef idx="1">
            <a:schemeClr val="accent1"/>
          </a:lnRef>
          <a:fillRef idx="3">
            <a:schemeClr val="accent1"/>
          </a:fillRef>
          <a:effectRef idx="2">
            <a:schemeClr val="accent1"/>
          </a:effectRef>
          <a:fontRef idx="minor">
            <a:schemeClr val="lt1"/>
          </a:fontRef>
        </p:style>
        <p:txBody>
          <a:bodyPr wrap="square"/>
          <a:lstStyle/>
          <a:p>
            <a:pPr marL="0" marR="0">
              <a:spcBef>
                <a:spcPts val="0"/>
              </a:spcBef>
              <a:spcAft>
                <a:spcPts val="0"/>
              </a:spcAft>
            </a:pPr>
            <a:r>
              <a:rPr lang="en-US" sz="1400" kern="1200">
                <a:effectLst/>
                <a:ea typeface="Times New Roman"/>
                <a:cs typeface="Times New Roman"/>
              </a:rPr>
              <a:t> </a:t>
            </a:r>
            <a:endParaRPr lang="en-US" sz="1400" kern="1200">
              <a:effectLst/>
              <a:ea typeface="ＭＳ 明朝"/>
              <a:cs typeface="Times New Roman"/>
            </a:endParaRPr>
          </a:p>
        </p:txBody>
      </p:sp>
      <p:sp>
        <p:nvSpPr>
          <p:cNvPr id="24" name="Text Box 2"/>
          <p:cNvSpPr txBox="1"/>
          <p:nvPr/>
        </p:nvSpPr>
        <p:spPr>
          <a:xfrm>
            <a:off x="4708525" y="2569192"/>
            <a:ext cx="2579370" cy="824846"/>
          </a:xfrm>
          <a:prstGeom prst="rect">
            <a:avLst/>
          </a:prstGeom>
          <a:noFill/>
          <a:ln>
            <a:noFill/>
          </a:ln>
          <a:effectLst>
            <a:glow rad="101600">
              <a:schemeClr val="bg1">
                <a:alpha val="75000"/>
              </a:schemeClr>
            </a:glow>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en-US" sz="3600" cap="small" dirty="0">
                <a:solidFill>
                  <a:srgbClr val="008000"/>
                </a:solidFill>
                <a:effectLst/>
                <a:latin typeface="Abadi MT Condensed Extra Bold"/>
                <a:ea typeface="Arial Unicode MS"/>
                <a:cs typeface="Arial Rounded MT Bold"/>
              </a:rPr>
              <a:t>Feelings</a:t>
            </a:r>
            <a:endParaRPr lang="en-US" sz="3600" cap="small" dirty="0">
              <a:effectLst/>
              <a:latin typeface="Times"/>
              <a:ea typeface="ＭＳ 明朝"/>
              <a:cs typeface="Times New Roman"/>
            </a:endParaRPr>
          </a:p>
        </p:txBody>
      </p:sp>
      <p:sp>
        <p:nvSpPr>
          <p:cNvPr id="15" name="Subtitle 2"/>
          <p:cNvSpPr>
            <a:spLocks noGrp="1"/>
          </p:cNvSpPr>
          <p:nvPr>
            <p:ph type="subTitle" idx="1"/>
          </p:nvPr>
        </p:nvSpPr>
        <p:spPr>
          <a:xfrm>
            <a:off x="0" y="12700"/>
            <a:ext cx="9144000" cy="1752600"/>
          </a:xfrm>
        </p:spPr>
        <p:txBody>
          <a:bodyPr>
            <a:normAutofit/>
          </a:bodyPr>
          <a:lstStyle/>
          <a:p>
            <a:pPr>
              <a:spcBef>
                <a:spcPts val="0"/>
              </a:spcBef>
            </a:pPr>
            <a:r>
              <a:rPr lang="en-US" sz="3500" cap="small" dirty="0">
                <a:solidFill>
                  <a:srgbClr val="000090"/>
                </a:solidFill>
                <a:latin typeface="Gill Sans"/>
                <a:cs typeface="Gill Sans"/>
              </a:rPr>
              <a:t>The </a:t>
            </a:r>
            <a:br>
              <a:rPr lang="en-US" sz="3500" cap="small" dirty="0">
                <a:solidFill>
                  <a:srgbClr val="000090"/>
                </a:solidFill>
                <a:latin typeface="Gill Sans"/>
                <a:cs typeface="Gill Sans"/>
              </a:rPr>
            </a:br>
            <a:r>
              <a:rPr lang="en-US" sz="3500" cap="small" dirty="0">
                <a:solidFill>
                  <a:srgbClr val="000090"/>
                </a:solidFill>
                <a:latin typeface="Gill Sans"/>
                <a:cs typeface="Gill Sans"/>
              </a:rPr>
              <a:t>Connected Communicator</a:t>
            </a:r>
          </a:p>
        </p:txBody>
      </p:sp>
    </p:spTree>
    <p:extLst>
      <p:ext uri="{BB962C8B-B14F-4D97-AF65-F5344CB8AC3E}">
        <p14:creationId xmlns:p14="http://schemas.microsoft.com/office/powerpoint/2010/main" val="403158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VanNess Logo Small 400+ px Wide 061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51" y="6312318"/>
            <a:ext cx="1758955" cy="398696"/>
          </a:xfrm>
          <a:prstGeom prst="rect">
            <a:avLst/>
          </a:prstGeom>
        </p:spPr>
      </p:pic>
      <p:grpSp>
        <p:nvGrpSpPr>
          <p:cNvPr id="3" name="Group 2"/>
          <p:cNvGrpSpPr/>
          <p:nvPr/>
        </p:nvGrpSpPr>
        <p:grpSpPr>
          <a:xfrm>
            <a:off x="1748155" y="1752600"/>
            <a:ext cx="5647690" cy="4740275"/>
            <a:chOff x="1748155" y="1752600"/>
            <a:chExt cx="5647690" cy="4740275"/>
          </a:xfrm>
        </p:grpSpPr>
        <p:sp>
          <p:nvSpPr>
            <p:cNvPr id="21" name="Oval 20"/>
            <p:cNvSpPr/>
            <p:nvPr/>
          </p:nvSpPr>
          <p:spPr>
            <a:xfrm>
              <a:off x="1748155" y="1752600"/>
              <a:ext cx="3194553" cy="3196057"/>
            </a:xfrm>
            <a:prstGeom prst="ellipse">
              <a:avLst/>
            </a:prstGeom>
            <a:solidFill>
              <a:srgbClr val="1270FF">
                <a:alpha val="46000"/>
              </a:srgbClr>
            </a:solidFill>
            <a:ln/>
          </p:spPr>
          <p:style>
            <a:lnRef idx="1">
              <a:schemeClr val="accent1"/>
            </a:lnRef>
            <a:fillRef idx="3">
              <a:schemeClr val="accent1"/>
            </a:fillRef>
            <a:effectRef idx="2">
              <a:schemeClr val="accent1"/>
            </a:effectRef>
            <a:fontRef idx="minor">
              <a:schemeClr val="lt1"/>
            </a:fontRef>
          </p:style>
          <p:txBody>
            <a:bodyPr/>
            <a:lstStyle/>
            <a:p>
              <a:pPr marL="0" marR="0">
                <a:spcBef>
                  <a:spcPts val="0"/>
                </a:spcBef>
                <a:spcAft>
                  <a:spcPts val="0"/>
                </a:spcAft>
              </a:pPr>
              <a:r>
                <a:rPr lang="en-US" sz="1400" kern="1200">
                  <a:effectLst/>
                  <a:ea typeface="Times New Roman"/>
                  <a:cs typeface="Times New Roman"/>
                </a:rPr>
                <a:t> </a:t>
              </a:r>
              <a:endParaRPr lang="en-US" sz="1400" kern="1200">
                <a:effectLst/>
                <a:ea typeface="ＭＳ 明朝"/>
                <a:cs typeface="Times New Roman"/>
              </a:endParaRPr>
            </a:p>
          </p:txBody>
        </p:sp>
        <p:sp>
          <p:nvSpPr>
            <p:cNvPr id="22" name="Text Box 2"/>
            <p:cNvSpPr txBox="1"/>
            <p:nvPr/>
          </p:nvSpPr>
          <p:spPr>
            <a:xfrm>
              <a:off x="1981835" y="2569192"/>
              <a:ext cx="2032238" cy="825561"/>
            </a:xfrm>
            <a:prstGeom prst="rect">
              <a:avLst/>
            </a:prstGeom>
            <a:noFill/>
            <a:ln>
              <a:noFill/>
            </a:ln>
            <a:effectLst>
              <a:glow rad="101600">
                <a:schemeClr val="bg1">
                  <a:alpha val="75000"/>
                </a:schemeClr>
              </a:glow>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3600" cap="small" dirty="0">
                  <a:solidFill>
                    <a:srgbClr val="1F497D"/>
                  </a:solidFill>
                  <a:latin typeface="Abadi MT Condensed Extra Bold"/>
                  <a:ea typeface="Arial Unicode MS"/>
                  <a:cs typeface="Futura"/>
                </a:rPr>
                <a:t>Thoughts</a:t>
              </a:r>
              <a:endParaRPr lang="en-US" sz="3600" cap="small" dirty="0">
                <a:latin typeface="Times"/>
                <a:ea typeface="ＭＳ 明朝"/>
                <a:cs typeface="Times New Roman"/>
              </a:endParaRPr>
            </a:p>
          </p:txBody>
        </p:sp>
        <p:sp>
          <p:nvSpPr>
            <p:cNvPr id="23" name="Oval 22"/>
            <p:cNvSpPr/>
            <p:nvPr/>
          </p:nvSpPr>
          <p:spPr>
            <a:xfrm>
              <a:off x="4062095" y="1752600"/>
              <a:ext cx="3333750" cy="3195883"/>
            </a:xfrm>
            <a:prstGeom prst="ellipse">
              <a:avLst/>
            </a:prstGeom>
            <a:solidFill>
              <a:srgbClr val="32FF0A">
                <a:alpha val="42000"/>
              </a:srgbClr>
            </a:solidFill>
            <a:ln/>
          </p:spPr>
          <p:style>
            <a:lnRef idx="1">
              <a:schemeClr val="accent1"/>
            </a:lnRef>
            <a:fillRef idx="3">
              <a:schemeClr val="accent1"/>
            </a:fillRef>
            <a:effectRef idx="2">
              <a:schemeClr val="accent1"/>
            </a:effectRef>
            <a:fontRef idx="minor">
              <a:schemeClr val="lt1"/>
            </a:fontRef>
          </p:style>
          <p:txBody>
            <a:bodyPr wrap="square"/>
            <a:lstStyle/>
            <a:p>
              <a:pPr marL="0" marR="0">
                <a:spcBef>
                  <a:spcPts val="0"/>
                </a:spcBef>
                <a:spcAft>
                  <a:spcPts val="0"/>
                </a:spcAft>
              </a:pPr>
              <a:r>
                <a:rPr lang="en-US" sz="1400" kern="1200">
                  <a:effectLst/>
                  <a:ea typeface="Times New Roman"/>
                  <a:cs typeface="Times New Roman"/>
                </a:rPr>
                <a:t> </a:t>
              </a:r>
              <a:endParaRPr lang="en-US" sz="1400" kern="1200">
                <a:effectLst/>
                <a:ea typeface="ＭＳ 明朝"/>
                <a:cs typeface="Times New Roman"/>
              </a:endParaRPr>
            </a:p>
          </p:txBody>
        </p:sp>
        <p:sp>
          <p:nvSpPr>
            <p:cNvPr id="24" name="Oval 23"/>
            <p:cNvSpPr/>
            <p:nvPr/>
          </p:nvSpPr>
          <p:spPr>
            <a:xfrm>
              <a:off x="3011170" y="3357844"/>
              <a:ext cx="3192891" cy="3135031"/>
            </a:xfrm>
            <a:prstGeom prst="ellipse">
              <a:avLst/>
            </a:prstGeom>
            <a:solidFill>
              <a:srgbClr val="7A30FF">
                <a:alpha val="34000"/>
              </a:srgbClr>
            </a:solidFill>
            <a:ln/>
          </p:spPr>
          <p:style>
            <a:lnRef idx="1">
              <a:schemeClr val="accent1"/>
            </a:lnRef>
            <a:fillRef idx="3">
              <a:schemeClr val="accent1"/>
            </a:fillRef>
            <a:effectRef idx="2">
              <a:schemeClr val="accent1"/>
            </a:effectRef>
            <a:fontRef idx="minor">
              <a:schemeClr val="lt1"/>
            </a:fontRef>
          </p:style>
          <p:txBody>
            <a:bodyPr/>
            <a:lstStyle/>
            <a:p>
              <a:pPr marL="0" marR="0">
                <a:spcBef>
                  <a:spcPts val="0"/>
                </a:spcBef>
                <a:spcAft>
                  <a:spcPts val="0"/>
                </a:spcAft>
              </a:pPr>
              <a:r>
                <a:rPr lang="en-US" sz="1400" kern="1200">
                  <a:effectLst/>
                  <a:ea typeface="Times New Roman"/>
                  <a:cs typeface="Times New Roman"/>
                </a:rPr>
                <a:t> </a:t>
              </a:r>
              <a:endParaRPr lang="en-US" sz="1400" kern="1200">
                <a:effectLst/>
                <a:ea typeface="ＭＳ 明朝"/>
                <a:cs typeface="Times New Roman"/>
              </a:endParaRPr>
            </a:p>
          </p:txBody>
        </p:sp>
        <p:sp>
          <p:nvSpPr>
            <p:cNvPr id="25" name="Text Box 2"/>
            <p:cNvSpPr txBox="1"/>
            <p:nvPr/>
          </p:nvSpPr>
          <p:spPr>
            <a:xfrm>
              <a:off x="3277870" y="5194857"/>
              <a:ext cx="2656080" cy="809596"/>
            </a:xfrm>
            <a:prstGeom prst="rect">
              <a:avLst/>
            </a:prstGeom>
            <a:noFill/>
            <a:ln>
              <a:noFill/>
            </a:ln>
            <a:effectLst>
              <a:glow rad="635000">
                <a:schemeClr val="bg1">
                  <a:alpha val="50000"/>
                </a:schemeClr>
              </a:glow>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3600" cap="small" dirty="0">
                  <a:solidFill>
                    <a:srgbClr val="403152"/>
                  </a:solidFill>
                  <a:effectLst/>
                  <a:latin typeface="Abadi MT Condensed Extra Bold"/>
                  <a:ea typeface="Arial Unicode MS"/>
                  <a:cs typeface="Geneva CY"/>
                </a:rPr>
                <a:t>Actions</a:t>
              </a:r>
              <a:endParaRPr lang="en-US" sz="3600" cap="small" dirty="0">
                <a:effectLst/>
                <a:latin typeface="Times"/>
                <a:ea typeface="ＭＳ 明朝"/>
                <a:cs typeface="Times New Roman"/>
              </a:endParaRPr>
            </a:p>
          </p:txBody>
        </p:sp>
        <p:sp>
          <p:nvSpPr>
            <p:cNvPr id="26" name="Text Box 2"/>
            <p:cNvSpPr txBox="1"/>
            <p:nvPr/>
          </p:nvSpPr>
          <p:spPr>
            <a:xfrm>
              <a:off x="4708525" y="2569192"/>
              <a:ext cx="2579370" cy="824846"/>
            </a:xfrm>
            <a:prstGeom prst="rect">
              <a:avLst/>
            </a:prstGeom>
            <a:noFill/>
            <a:ln>
              <a:noFill/>
            </a:ln>
            <a:effectLst>
              <a:glow rad="101600">
                <a:schemeClr val="bg1">
                  <a:alpha val="75000"/>
                </a:schemeClr>
              </a:glow>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a:r>
                <a:rPr lang="en-US" sz="3600" cap="small" dirty="0">
                  <a:solidFill>
                    <a:srgbClr val="008000"/>
                  </a:solidFill>
                  <a:latin typeface="Abadi MT Condensed Extra Bold"/>
                  <a:ea typeface="Arial Unicode MS"/>
                  <a:cs typeface="Arial Rounded MT Bold"/>
                </a:rPr>
                <a:t>Feelings</a:t>
              </a:r>
              <a:endParaRPr lang="en-US" sz="3600" cap="small" dirty="0">
                <a:latin typeface="Times"/>
                <a:ea typeface="ＭＳ 明朝"/>
                <a:cs typeface="Times New Roman"/>
              </a:endParaRPr>
            </a:p>
          </p:txBody>
        </p:sp>
      </p:grpSp>
      <p:sp>
        <p:nvSpPr>
          <p:cNvPr id="11" name="Subtitle 2"/>
          <p:cNvSpPr txBox="1">
            <a:spLocks/>
          </p:cNvSpPr>
          <p:nvPr/>
        </p:nvSpPr>
        <p:spPr>
          <a:xfrm>
            <a:off x="0" y="12700"/>
            <a:ext cx="9144000" cy="175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spcBef>
                <a:spcPts val="0"/>
              </a:spcBef>
            </a:pPr>
            <a:r>
              <a:rPr lang="en-US" sz="3500" cap="small">
                <a:solidFill>
                  <a:srgbClr val="000090"/>
                </a:solidFill>
                <a:latin typeface="Gill Sans"/>
                <a:cs typeface="Gill Sans"/>
              </a:rPr>
              <a:t>The </a:t>
            </a:r>
            <a:br>
              <a:rPr lang="en-US" sz="3500" cap="small">
                <a:solidFill>
                  <a:srgbClr val="000090"/>
                </a:solidFill>
                <a:latin typeface="Gill Sans"/>
                <a:cs typeface="Gill Sans"/>
              </a:rPr>
            </a:br>
            <a:r>
              <a:rPr lang="en-US" sz="3500" cap="small">
                <a:solidFill>
                  <a:srgbClr val="000090"/>
                </a:solidFill>
                <a:latin typeface="Gill Sans"/>
                <a:cs typeface="Gill Sans"/>
              </a:rPr>
              <a:t>Connected Communicator</a:t>
            </a:r>
            <a:endParaRPr lang="en-US" sz="3500" cap="small" dirty="0">
              <a:solidFill>
                <a:srgbClr val="000090"/>
              </a:solidFill>
              <a:latin typeface="Gill Sans"/>
              <a:cs typeface="Gill Sans"/>
            </a:endParaRPr>
          </a:p>
        </p:txBody>
      </p:sp>
    </p:spTree>
    <p:extLst>
      <p:ext uri="{BB962C8B-B14F-4D97-AF65-F5344CB8AC3E}">
        <p14:creationId xmlns:p14="http://schemas.microsoft.com/office/powerpoint/2010/main" val="3691954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VanNess Logo Small 400+ px Wide 0614.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651" y="6312318"/>
            <a:ext cx="1758955" cy="398696"/>
          </a:xfrm>
          <a:prstGeom prst="rect">
            <a:avLst/>
          </a:prstGeom>
        </p:spPr>
      </p:pic>
      <p:grpSp>
        <p:nvGrpSpPr>
          <p:cNvPr id="20" name="Group 19"/>
          <p:cNvGrpSpPr/>
          <p:nvPr/>
        </p:nvGrpSpPr>
        <p:grpSpPr>
          <a:xfrm>
            <a:off x="1748155" y="1752600"/>
            <a:ext cx="5647690" cy="4740275"/>
            <a:chOff x="0" y="0"/>
            <a:chExt cx="5647690" cy="4740382"/>
          </a:xfrm>
        </p:grpSpPr>
        <p:sp>
          <p:nvSpPr>
            <p:cNvPr id="21" name="Oval 20"/>
            <p:cNvSpPr/>
            <p:nvPr/>
          </p:nvSpPr>
          <p:spPr>
            <a:xfrm>
              <a:off x="0" y="0"/>
              <a:ext cx="3194553" cy="3196129"/>
            </a:xfrm>
            <a:prstGeom prst="ellipse">
              <a:avLst/>
            </a:prstGeom>
            <a:solidFill>
              <a:srgbClr val="1270FF">
                <a:alpha val="46000"/>
              </a:srgbClr>
            </a:solidFill>
            <a:ln/>
          </p:spPr>
          <p:style>
            <a:lnRef idx="1">
              <a:schemeClr val="accent1"/>
            </a:lnRef>
            <a:fillRef idx="3">
              <a:schemeClr val="accent1"/>
            </a:fillRef>
            <a:effectRef idx="2">
              <a:schemeClr val="accent1"/>
            </a:effectRef>
            <a:fontRef idx="minor">
              <a:schemeClr val="lt1"/>
            </a:fontRef>
          </p:style>
          <p:txBody>
            <a:bodyPr/>
            <a:lstStyle/>
            <a:p>
              <a:pPr marL="0" marR="0">
                <a:spcBef>
                  <a:spcPts val="0"/>
                </a:spcBef>
                <a:spcAft>
                  <a:spcPts val="0"/>
                </a:spcAft>
              </a:pPr>
              <a:r>
                <a:rPr lang="en-US" sz="1400" kern="1200">
                  <a:effectLst/>
                  <a:ea typeface="Times New Roman"/>
                  <a:cs typeface="Times New Roman"/>
                </a:rPr>
                <a:t> </a:t>
              </a:r>
              <a:endParaRPr lang="en-US" sz="1400" kern="1200">
                <a:effectLst/>
                <a:ea typeface="ＭＳ 明朝"/>
                <a:cs typeface="Times New Roman"/>
              </a:endParaRPr>
            </a:p>
          </p:txBody>
        </p:sp>
        <p:sp>
          <p:nvSpPr>
            <p:cNvPr id="22" name="Text Box 2"/>
            <p:cNvSpPr txBox="1"/>
            <p:nvPr/>
          </p:nvSpPr>
          <p:spPr>
            <a:xfrm>
              <a:off x="233680" y="816610"/>
              <a:ext cx="2032238" cy="825580"/>
            </a:xfrm>
            <a:prstGeom prst="rect">
              <a:avLst/>
            </a:prstGeom>
            <a:noFill/>
            <a:ln>
              <a:noFill/>
            </a:ln>
            <a:effectLst>
              <a:glow rad="101600">
                <a:schemeClr val="bg1">
                  <a:alpha val="75000"/>
                </a:schemeClr>
              </a:glow>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3600" cap="small" dirty="0">
                  <a:solidFill>
                    <a:srgbClr val="1F497D"/>
                  </a:solidFill>
                  <a:latin typeface="Abadi MT Condensed Extra Bold"/>
                  <a:ea typeface="Arial Unicode MS"/>
                  <a:cs typeface="Futura"/>
                </a:rPr>
                <a:t>Thoughts</a:t>
              </a:r>
              <a:endParaRPr lang="en-US" sz="3600" dirty="0">
                <a:effectLst/>
                <a:latin typeface="Times"/>
                <a:ea typeface="ＭＳ 明朝"/>
                <a:cs typeface="Times New Roman"/>
              </a:endParaRPr>
            </a:p>
          </p:txBody>
        </p:sp>
        <p:sp>
          <p:nvSpPr>
            <p:cNvPr id="26" name="Oval 25"/>
            <p:cNvSpPr/>
            <p:nvPr/>
          </p:nvSpPr>
          <p:spPr>
            <a:xfrm>
              <a:off x="2313940" y="0"/>
              <a:ext cx="3333750" cy="3195955"/>
            </a:xfrm>
            <a:prstGeom prst="ellipse">
              <a:avLst/>
            </a:prstGeom>
            <a:solidFill>
              <a:srgbClr val="32FF0A">
                <a:alpha val="42000"/>
              </a:srgbClr>
            </a:solidFill>
            <a:ln/>
          </p:spPr>
          <p:style>
            <a:lnRef idx="1">
              <a:schemeClr val="accent1"/>
            </a:lnRef>
            <a:fillRef idx="3">
              <a:schemeClr val="accent1"/>
            </a:fillRef>
            <a:effectRef idx="2">
              <a:schemeClr val="accent1"/>
            </a:effectRef>
            <a:fontRef idx="minor">
              <a:schemeClr val="lt1"/>
            </a:fontRef>
          </p:style>
          <p:txBody>
            <a:bodyPr wrap="square"/>
            <a:lstStyle/>
            <a:p>
              <a:pPr marL="0" marR="0">
                <a:spcBef>
                  <a:spcPts val="0"/>
                </a:spcBef>
                <a:spcAft>
                  <a:spcPts val="0"/>
                </a:spcAft>
              </a:pPr>
              <a:r>
                <a:rPr lang="en-US" sz="1400" kern="1200">
                  <a:effectLst/>
                  <a:ea typeface="Times New Roman"/>
                  <a:cs typeface="Times New Roman"/>
                </a:rPr>
                <a:t> </a:t>
              </a:r>
              <a:endParaRPr lang="en-US" sz="1400" kern="1200">
                <a:effectLst/>
                <a:ea typeface="ＭＳ 明朝"/>
                <a:cs typeface="Times New Roman"/>
              </a:endParaRPr>
            </a:p>
          </p:txBody>
        </p:sp>
        <p:sp>
          <p:nvSpPr>
            <p:cNvPr id="27" name="Oval 26"/>
            <p:cNvSpPr/>
            <p:nvPr/>
          </p:nvSpPr>
          <p:spPr>
            <a:xfrm>
              <a:off x="1263015" y="1605280"/>
              <a:ext cx="3192891" cy="3135102"/>
            </a:xfrm>
            <a:prstGeom prst="ellipse">
              <a:avLst/>
            </a:prstGeom>
            <a:solidFill>
              <a:srgbClr val="7A30FF">
                <a:alpha val="34000"/>
              </a:srgbClr>
            </a:solidFill>
            <a:ln/>
          </p:spPr>
          <p:style>
            <a:lnRef idx="1">
              <a:schemeClr val="accent1"/>
            </a:lnRef>
            <a:fillRef idx="3">
              <a:schemeClr val="accent1"/>
            </a:fillRef>
            <a:effectRef idx="2">
              <a:schemeClr val="accent1"/>
            </a:effectRef>
            <a:fontRef idx="minor">
              <a:schemeClr val="lt1"/>
            </a:fontRef>
          </p:style>
          <p:txBody>
            <a:bodyPr/>
            <a:lstStyle/>
            <a:p>
              <a:pPr marL="0" marR="0">
                <a:spcBef>
                  <a:spcPts val="0"/>
                </a:spcBef>
                <a:spcAft>
                  <a:spcPts val="0"/>
                </a:spcAft>
              </a:pPr>
              <a:r>
                <a:rPr lang="en-US" sz="1400" kern="1200">
                  <a:effectLst/>
                  <a:ea typeface="Times New Roman"/>
                  <a:cs typeface="Times New Roman"/>
                </a:rPr>
                <a:t> </a:t>
              </a:r>
              <a:endParaRPr lang="en-US" sz="1400" kern="1200">
                <a:effectLst/>
                <a:ea typeface="ＭＳ 明朝"/>
                <a:cs typeface="Times New Roman"/>
              </a:endParaRPr>
            </a:p>
          </p:txBody>
        </p:sp>
        <p:sp>
          <p:nvSpPr>
            <p:cNvPr id="28" name="Text Box 2"/>
            <p:cNvSpPr txBox="1"/>
            <p:nvPr/>
          </p:nvSpPr>
          <p:spPr>
            <a:xfrm>
              <a:off x="1529715" y="3442335"/>
              <a:ext cx="2656080" cy="809614"/>
            </a:xfrm>
            <a:prstGeom prst="rect">
              <a:avLst/>
            </a:prstGeom>
            <a:noFill/>
            <a:ln>
              <a:noFill/>
            </a:ln>
            <a:effectLst>
              <a:glow rad="635000">
                <a:schemeClr val="bg1">
                  <a:alpha val="50000"/>
                </a:schemeClr>
              </a:glow>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US" sz="3600" cap="small" dirty="0">
                  <a:solidFill>
                    <a:srgbClr val="403152"/>
                  </a:solidFill>
                  <a:latin typeface="Abadi MT Condensed Extra Bold"/>
                  <a:ea typeface="Arial Unicode MS"/>
                  <a:cs typeface="Geneva CY"/>
                </a:rPr>
                <a:t>Actions</a:t>
              </a:r>
              <a:endParaRPr lang="en-US" sz="3600" cap="small" dirty="0">
                <a:latin typeface="Times"/>
                <a:ea typeface="ＭＳ 明朝"/>
                <a:cs typeface="Times New Roman"/>
              </a:endParaRPr>
            </a:p>
          </p:txBody>
        </p:sp>
        <p:sp>
          <p:nvSpPr>
            <p:cNvPr id="29" name="Text Box 2"/>
            <p:cNvSpPr txBox="1"/>
            <p:nvPr/>
          </p:nvSpPr>
          <p:spPr>
            <a:xfrm>
              <a:off x="2960370" y="816610"/>
              <a:ext cx="2579370" cy="824865"/>
            </a:xfrm>
            <a:prstGeom prst="rect">
              <a:avLst/>
            </a:prstGeom>
            <a:noFill/>
            <a:ln>
              <a:noFill/>
            </a:ln>
            <a:effectLst>
              <a:glow rad="101600">
                <a:schemeClr val="bg1">
                  <a:alpha val="75000"/>
                </a:schemeClr>
              </a:glow>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a:r>
                <a:rPr lang="en-US" sz="3600" cap="small" dirty="0">
                  <a:solidFill>
                    <a:srgbClr val="008000"/>
                  </a:solidFill>
                  <a:latin typeface="Abadi MT Condensed Extra Bold"/>
                  <a:ea typeface="Arial Unicode MS"/>
                  <a:cs typeface="Arial Rounded MT Bold"/>
                </a:rPr>
                <a:t>Feelings</a:t>
              </a:r>
              <a:endParaRPr lang="en-US" sz="3600" dirty="0">
                <a:effectLst/>
                <a:latin typeface="Times"/>
                <a:ea typeface="ＭＳ 明朝"/>
                <a:cs typeface="Times New Roman"/>
              </a:endParaRPr>
            </a:p>
          </p:txBody>
        </p:sp>
        <p:grpSp>
          <p:nvGrpSpPr>
            <p:cNvPr id="30" name="Group 29"/>
            <p:cNvGrpSpPr/>
            <p:nvPr/>
          </p:nvGrpSpPr>
          <p:grpSpPr>
            <a:xfrm>
              <a:off x="2306955" y="1605280"/>
              <a:ext cx="890905" cy="1064895"/>
              <a:chOff x="0" y="0"/>
              <a:chExt cx="890905" cy="1064895"/>
            </a:xfrm>
          </p:grpSpPr>
          <p:sp>
            <p:nvSpPr>
              <p:cNvPr id="31" name="Freeform 30"/>
              <p:cNvSpPr/>
              <p:nvPr/>
            </p:nvSpPr>
            <p:spPr>
              <a:xfrm>
                <a:off x="0" y="0"/>
                <a:ext cx="890905" cy="1064895"/>
              </a:xfrm>
              <a:custGeom>
                <a:avLst/>
                <a:gdLst>
                  <a:gd name="connsiteX0" fmla="*/ 7636 w 891382"/>
                  <a:gd name="connsiteY0" fmla="*/ 162500 h 1123649"/>
                  <a:gd name="connsiteX1" fmla="*/ 879702 w 891382"/>
                  <a:gd name="connsiteY1" fmla="*/ 94766 h 1123649"/>
                  <a:gd name="connsiteX2" fmla="*/ 477536 w 891382"/>
                  <a:gd name="connsiteY2" fmla="*/ 1123466 h 1123649"/>
                  <a:gd name="connsiteX3" fmla="*/ 7636 w 891382"/>
                  <a:gd name="connsiteY3" fmla="*/ 162500 h 1123649"/>
                </a:gdLst>
                <a:ahLst/>
                <a:cxnLst>
                  <a:cxn ang="0">
                    <a:pos x="connsiteX0" y="connsiteY0"/>
                  </a:cxn>
                  <a:cxn ang="0">
                    <a:pos x="connsiteX1" y="connsiteY1"/>
                  </a:cxn>
                  <a:cxn ang="0">
                    <a:pos x="connsiteX2" y="connsiteY2"/>
                  </a:cxn>
                  <a:cxn ang="0">
                    <a:pos x="connsiteX3" y="connsiteY3"/>
                  </a:cxn>
                </a:cxnLst>
                <a:rect l="l" t="t" r="r" b="b"/>
                <a:pathLst>
                  <a:path w="891382" h="1123649">
                    <a:moveTo>
                      <a:pt x="7636" y="162500"/>
                    </a:moveTo>
                    <a:cubicBezTo>
                      <a:pt x="74664" y="-8950"/>
                      <a:pt x="801385" y="-65395"/>
                      <a:pt x="879702" y="94766"/>
                    </a:cubicBezTo>
                    <a:cubicBezTo>
                      <a:pt x="958019" y="254927"/>
                      <a:pt x="622175" y="1109355"/>
                      <a:pt x="477536" y="1123466"/>
                    </a:cubicBezTo>
                    <a:cubicBezTo>
                      <a:pt x="332897" y="1137577"/>
                      <a:pt x="-59392" y="333950"/>
                      <a:pt x="7636" y="162500"/>
                    </a:cubicBezTo>
                    <a:close/>
                  </a:path>
                </a:pathLst>
              </a:custGeom>
              <a:solidFill>
                <a:srgbClr val="FFD4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2" name="Text Box 34"/>
              <p:cNvSpPr txBox="1"/>
              <p:nvPr/>
            </p:nvSpPr>
            <p:spPr>
              <a:xfrm>
                <a:off x="32171" y="0"/>
                <a:ext cx="762000" cy="972185"/>
              </a:xfrm>
              <a:prstGeom prst="rect">
                <a:avLst/>
              </a:prstGeom>
              <a:noFill/>
              <a:ln>
                <a:noFill/>
              </a:ln>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3600" b="1" i="1" kern="1200" cap="all" dirty="0">
                    <a:effectLst/>
                    <a:latin typeface="Abadi MT Condensed Extra Bold"/>
                    <a:ea typeface="ＭＳ 明朝"/>
                    <a:cs typeface="Times New Roman"/>
                  </a:rPr>
                  <a:t>CC</a:t>
                </a:r>
              </a:p>
            </p:txBody>
          </p:sp>
        </p:grpSp>
      </p:grpSp>
      <p:sp>
        <p:nvSpPr>
          <p:cNvPr id="15" name="Subtitle 2"/>
          <p:cNvSpPr txBox="1">
            <a:spLocks/>
          </p:cNvSpPr>
          <p:nvPr/>
        </p:nvSpPr>
        <p:spPr>
          <a:xfrm>
            <a:off x="0" y="12700"/>
            <a:ext cx="9144000" cy="175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spcBef>
                <a:spcPts val="0"/>
              </a:spcBef>
            </a:pPr>
            <a:r>
              <a:rPr lang="en-US" sz="3500" cap="small" dirty="0">
                <a:solidFill>
                  <a:srgbClr val="000090"/>
                </a:solidFill>
                <a:latin typeface="Gill Sans"/>
                <a:cs typeface="Gill Sans"/>
              </a:rPr>
              <a:t>The </a:t>
            </a:r>
            <a:br>
              <a:rPr lang="en-US" sz="3500" cap="small" dirty="0">
                <a:solidFill>
                  <a:srgbClr val="000090"/>
                </a:solidFill>
                <a:latin typeface="Gill Sans"/>
                <a:cs typeface="Gill Sans"/>
              </a:rPr>
            </a:br>
            <a:r>
              <a:rPr lang="en-US" sz="3500" cap="small" dirty="0">
                <a:solidFill>
                  <a:srgbClr val="000090"/>
                </a:solidFill>
                <a:latin typeface="Gill Sans"/>
                <a:cs typeface="Gill Sans"/>
              </a:rPr>
              <a:t>Connected Communicator</a:t>
            </a:r>
          </a:p>
        </p:txBody>
      </p:sp>
    </p:spTree>
    <p:extLst>
      <p:ext uri="{BB962C8B-B14F-4D97-AF65-F5344CB8AC3E}">
        <p14:creationId xmlns:p14="http://schemas.microsoft.com/office/powerpoint/2010/main" val="4112181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VanNess Logo Small 400+ px Wide 0614.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651" y="6312318"/>
            <a:ext cx="1758955" cy="398696"/>
          </a:xfrm>
          <a:prstGeom prst="rect">
            <a:avLst/>
          </a:prstGeom>
        </p:spPr>
      </p:pic>
      <p:grpSp>
        <p:nvGrpSpPr>
          <p:cNvPr id="20" name="Group 19"/>
          <p:cNvGrpSpPr/>
          <p:nvPr/>
        </p:nvGrpSpPr>
        <p:grpSpPr>
          <a:xfrm>
            <a:off x="1748155" y="1752600"/>
            <a:ext cx="5647690" cy="4740275"/>
            <a:chOff x="0" y="0"/>
            <a:chExt cx="5647690" cy="4740382"/>
          </a:xfrm>
        </p:grpSpPr>
        <p:sp>
          <p:nvSpPr>
            <p:cNvPr id="21" name="Oval 20"/>
            <p:cNvSpPr/>
            <p:nvPr/>
          </p:nvSpPr>
          <p:spPr>
            <a:xfrm>
              <a:off x="0" y="0"/>
              <a:ext cx="3194553" cy="3196129"/>
            </a:xfrm>
            <a:prstGeom prst="ellipse">
              <a:avLst/>
            </a:prstGeom>
            <a:solidFill>
              <a:srgbClr val="1270FF">
                <a:alpha val="46000"/>
              </a:srgbClr>
            </a:solidFill>
            <a:ln/>
          </p:spPr>
          <p:style>
            <a:lnRef idx="1">
              <a:schemeClr val="accent1"/>
            </a:lnRef>
            <a:fillRef idx="3">
              <a:schemeClr val="accent1"/>
            </a:fillRef>
            <a:effectRef idx="2">
              <a:schemeClr val="accent1"/>
            </a:effectRef>
            <a:fontRef idx="minor">
              <a:schemeClr val="lt1"/>
            </a:fontRef>
          </p:style>
          <p:txBody>
            <a:bodyPr/>
            <a:lstStyle/>
            <a:p>
              <a:pPr marL="0" marR="0">
                <a:spcBef>
                  <a:spcPts val="0"/>
                </a:spcBef>
                <a:spcAft>
                  <a:spcPts val="0"/>
                </a:spcAft>
              </a:pPr>
              <a:r>
                <a:rPr lang="en-US" sz="1400" kern="1200">
                  <a:effectLst/>
                  <a:ea typeface="Times New Roman"/>
                  <a:cs typeface="Times New Roman"/>
                </a:rPr>
                <a:t> </a:t>
              </a:r>
              <a:endParaRPr lang="en-US" sz="1400" kern="1200">
                <a:effectLst/>
                <a:ea typeface="ＭＳ 明朝"/>
                <a:cs typeface="Times New Roman"/>
              </a:endParaRPr>
            </a:p>
          </p:txBody>
        </p:sp>
        <p:sp>
          <p:nvSpPr>
            <p:cNvPr id="22" name="Text Box 2"/>
            <p:cNvSpPr txBox="1"/>
            <p:nvPr/>
          </p:nvSpPr>
          <p:spPr>
            <a:xfrm>
              <a:off x="233680" y="816610"/>
              <a:ext cx="2032238" cy="825580"/>
            </a:xfrm>
            <a:prstGeom prst="rect">
              <a:avLst/>
            </a:prstGeom>
            <a:noFill/>
            <a:ln>
              <a:noFill/>
            </a:ln>
            <a:effectLst>
              <a:glow rad="101600">
                <a:schemeClr val="bg1">
                  <a:alpha val="75000"/>
                </a:schemeClr>
              </a:glow>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3600" cap="small" dirty="0">
                  <a:solidFill>
                    <a:srgbClr val="1F497D"/>
                  </a:solidFill>
                  <a:latin typeface="Abadi MT Condensed Extra Bold"/>
                  <a:ea typeface="Arial Unicode MS"/>
                  <a:cs typeface="Futura"/>
                </a:rPr>
                <a:t>Thoughts</a:t>
              </a:r>
              <a:endParaRPr lang="en-US" sz="3600" dirty="0">
                <a:effectLst/>
                <a:latin typeface="Times"/>
                <a:ea typeface="ＭＳ 明朝"/>
                <a:cs typeface="Times New Roman"/>
              </a:endParaRPr>
            </a:p>
          </p:txBody>
        </p:sp>
        <p:sp>
          <p:nvSpPr>
            <p:cNvPr id="26" name="Oval 25"/>
            <p:cNvSpPr/>
            <p:nvPr/>
          </p:nvSpPr>
          <p:spPr>
            <a:xfrm>
              <a:off x="2313940" y="0"/>
              <a:ext cx="3333750" cy="3195955"/>
            </a:xfrm>
            <a:prstGeom prst="ellipse">
              <a:avLst/>
            </a:prstGeom>
            <a:solidFill>
              <a:srgbClr val="32FF0A">
                <a:alpha val="42000"/>
              </a:srgbClr>
            </a:solidFill>
            <a:ln/>
          </p:spPr>
          <p:style>
            <a:lnRef idx="1">
              <a:schemeClr val="accent1"/>
            </a:lnRef>
            <a:fillRef idx="3">
              <a:schemeClr val="accent1"/>
            </a:fillRef>
            <a:effectRef idx="2">
              <a:schemeClr val="accent1"/>
            </a:effectRef>
            <a:fontRef idx="minor">
              <a:schemeClr val="lt1"/>
            </a:fontRef>
          </p:style>
          <p:txBody>
            <a:bodyPr wrap="square"/>
            <a:lstStyle/>
            <a:p>
              <a:pPr marL="0" marR="0">
                <a:spcBef>
                  <a:spcPts val="0"/>
                </a:spcBef>
                <a:spcAft>
                  <a:spcPts val="0"/>
                </a:spcAft>
              </a:pPr>
              <a:r>
                <a:rPr lang="en-US" sz="1400" kern="1200">
                  <a:effectLst/>
                  <a:ea typeface="Times New Roman"/>
                  <a:cs typeface="Times New Roman"/>
                </a:rPr>
                <a:t> </a:t>
              </a:r>
              <a:endParaRPr lang="en-US" sz="1400" kern="1200">
                <a:effectLst/>
                <a:ea typeface="ＭＳ 明朝"/>
                <a:cs typeface="Times New Roman"/>
              </a:endParaRPr>
            </a:p>
          </p:txBody>
        </p:sp>
        <p:sp>
          <p:nvSpPr>
            <p:cNvPr id="27" name="Oval 26"/>
            <p:cNvSpPr/>
            <p:nvPr/>
          </p:nvSpPr>
          <p:spPr>
            <a:xfrm>
              <a:off x="1263015" y="1605280"/>
              <a:ext cx="3192891" cy="3135102"/>
            </a:xfrm>
            <a:prstGeom prst="ellipse">
              <a:avLst/>
            </a:prstGeom>
            <a:solidFill>
              <a:srgbClr val="7A30FF">
                <a:alpha val="34000"/>
              </a:srgbClr>
            </a:solidFill>
            <a:ln/>
          </p:spPr>
          <p:style>
            <a:lnRef idx="1">
              <a:schemeClr val="accent1"/>
            </a:lnRef>
            <a:fillRef idx="3">
              <a:schemeClr val="accent1"/>
            </a:fillRef>
            <a:effectRef idx="2">
              <a:schemeClr val="accent1"/>
            </a:effectRef>
            <a:fontRef idx="minor">
              <a:schemeClr val="lt1"/>
            </a:fontRef>
          </p:style>
          <p:txBody>
            <a:bodyPr/>
            <a:lstStyle/>
            <a:p>
              <a:pPr marL="0" marR="0">
                <a:spcBef>
                  <a:spcPts val="0"/>
                </a:spcBef>
                <a:spcAft>
                  <a:spcPts val="0"/>
                </a:spcAft>
              </a:pPr>
              <a:r>
                <a:rPr lang="en-US" sz="1400" kern="1200">
                  <a:effectLst/>
                  <a:ea typeface="Times New Roman"/>
                  <a:cs typeface="Times New Roman"/>
                </a:rPr>
                <a:t> </a:t>
              </a:r>
              <a:endParaRPr lang="en-US" sz="1400" kern="1200">
                <a:effectLst/>
                <a:ea typeface="ＭＳ 明朝"/>
                <a:cs typeface="Times New Roman"/>
              </a:endParaRPr>
            </a:p>
          </p:txBody>
        </p:sp>
        <p:sp>
          <p:nvSpPr>
            <p:cNvPr id="28" name="Text Box 2"/>
            <p:cNvSpPr txBox="1"/>
            <p:nvPr/>
          </p:nvSpPr>
          <p:spPr>
            <a:xfrm>
              <a:off x="1529715" y="3442335"/>
              <a:ext cx="2656080" cy="809614"/>
            </a:xfrm>
            <a:prstGeom prst="rect">
              <a:avLst/>
            </a:prstGeom>
            <a:noFill/>
            <a:ln>
              <a:noFill/>
            </a:ln>
            <a:effectLst>
              <a:glow rad="635000">
                <a:schemeClr val="bg1">
                  <a:alpha val="50000"/>
                </a:schemeClr>
              </a:glow>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US" sz="3600" cap="small" dirty="0">
                  <a:solidFill>
                    <a:srgbClr val="403152"/>
                  </a:solidFill>
                  <a:latin typeface="Abadi MT Condensed Extra Bold"/>
                  <a:ea typeface="Arial Unicode MS"/>
                  <a:cs typeface="Geneva CY"/>
                </a:rPr>
                <a:t>Actions</a:t>
              </a:r>
              <a:endParaRPr lang="en-US" sz="3600" cap="small" dirty="0">
                <a:latin typeface="Times"/>
                <a:ea typeface="ＭＳ 明朝"/>
                <a:cs typeface="Times New Roman"/>
              </a:endParaRPr>
            </a:p>
          </p:txBody>
        </p:sp>
        <p:sp>
          <p:nvSpPr>
            <p:cNvPr id="29" name="Text Box 2"/>
            <p:cNvSpPr txBox="1"/>
            <p:nvPr/>
          </p:nvSpPr>
          <p:spPr>
            <a:xfrm>
              <a:off x="2960370" y="816610"/>
              <a:ext cx="2579370" cy="824865"/>
            </a:xfrm>
            <a:prstGeom prst="rect">
              <a:avLst/>
            </a:prstGeom>
            <a:noFill/>
            <a:ln>
              <a:noFill/>
            </a:ln>
            <a:effectLst>
              <a:glow rad="101600">
                <a:schemeClr val="bg1">
                  <a:alpha val="75000"/>
                </a:schemeClr>
              </a:glow>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a:r>
                <a:rPr lang="en-US" sz="3600" cap="small" dirty="0">
                  <a:solidFill>
                    <a:srgbClr val="008000"/>
                  </a:solidFill>
                  <a:latin typeface="Abadi MT Condensed Extra Bold"/>
                  <a:ea typeface="Arial Unicode MS"/>
                  <a:cs typeface="Arial Rounded MT Bold"/>
                </a:rPr>
                <a:t>Feelings</a:t>
              </a:r>
              <a:endParaRPr lang="en-US" sz="3600" dirty="0">
                <a:effectLst/>
                <a:latin typeface="Times"/>
                <a:ea typeface="ＭＳ 明朝"/>
                <a:cs typeface="Times New Roman"/>
              </a:endParaRPr>
            </a:p>
          </p:txBody>
        </p:sp>
        <p:grpSp>
          <p:nvGrpSpPr>
            <p:cNvPr id="30" name="Group 29"/>
            <p:cNvGrpSpPr/>
            <p:nvPr/>
          </p:nvGrpSpPr>
          <p:grpSpPr>
            <a:xfrm>
              <a:off x="2306955" y="1605280"/>
              <a:ext cx="890905" cy="1064895"/>
              <a:chOff x="0" y="0"/>
              <a:chExt cx="890905" cy="1064895"/>
            </a:xfrm>
          </p:grpSpPr>
          <p:sp>
            <p:nvSpPr>
              <p:cNvPr id="31" name="Freeform 30"/>
              <p:cNvSpPr/>
              <p:nvPr/>
            </p:nvSpPr>
            <p:spPr>
              <a:xfrm>
                <a:off x="0" y="0"/>
                <a:ext cx="890905" cy="1064895"/>
              </a:xfrm>
              <a:custGeom>
                <a:avLst/>
                <a:gdLst>
                  <a:gd name="connsiteX0" fmla="*/ 7636 w 891382"/>
                  <a:gd name="connsiteY0" fmla="*/ 162500 h 1123649"/>
                  <a:gd name="connsiteX1" fmla="*/ 879702 w 891382"/>
                  <a:gd name="connsiteY1" fmla="*/ 94766 h 1123649"/>
                  <a:gd name="connsiteX2" fmla="*/ 477536 w 891382"/>
                  <a:gd name="connsiteY2" fmla="*/ 1123466 h 1123649"/>
                  <a:gd name="connsiteX3" fmla="*/ 7636 w 891382"/>
                  <a:gd name="connsiteY3" fmla="*/ 162500 h 1123649"/>
                </a:gdLst>
                <a:ahLst/>
                <a:cxnLst>
                  <a:cxn ang="0">
                    <a:pos x="connsiteX0" y="connsiteY0"/>
                  </a:cxn>
                  <a:cxn ang="0">
                    <a:pos x="connsiteX1" y="connsiteY1"/>
                  </a:cxn>
                  <a:cxn ang="0">
                    <a:pos x="connsiteX2" y="connsiteY2"/>
                  </a:cxn>
                  <a:cxn ang="0">
                    <a:pos x="connsiteX3" y="connsiteY3"/>
                  </a:cxn>
                </a:cxnLst>
                <a:rect l="l" t="t" r="r" b="b"/>
                <a:pathLst>
                  <a:path w="891382" h="1123649">
                    <a:moveTo>
                      <a:pt x="7636" y="162500"/>
                    </a:moveTo>
                    <a:cubicBezTo>
                      <a:pt x="74664" y="-8950"/>
                      <a:pt x="801385" y="-65395"/>
                      <a:pt x="879702" y="94766"/>
                    </a:cubicBezTo>
                    <a:cubicBezTo>
                      <a:pt x="958019" y="254927"/>
                      <a:pt x="622175" y="1109355"/>
                      <a:pt x="477536" y="1123466"/>
                    </a:cubicBezTo>
                    <a:cubicBezTo>
                      <a:pt x="332897" y="1137577"/>
                      <a:pt x="-59392" y="333950"/>
                      <a:pt x="7636" y="162500"/>
                    </a:cubicBezTo>
                    <a:close/>
                  </a:path>
                </a:pathLst>
              </a:custGeom>
              <a:solidFill>
                <a:srgbClr val="FFD4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2" name="Text Box 34"/>
              <p:cNvSpPr txBox="1"/>
              <p:nvPr/>
            </p:nvSpPr>
            <p:spPr>
              <a:xfrm>
                <a:off x="74506" y="24973"/>
                <a:ext cx="762000" cy="972185"/>
              </a:xfrm>
              <a:prstGeom prst="rect">
                <a:avLst/>
              </a:prstGeom>
              <a:noFill/>
              <a:ln>
                <a:noFill/>
              </a:ln>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endParaRPr lang="en-US" sz="1400" kern="1200" dirty="0">
                  <a:effectLst/>
                  <a:ea typeface="ＭＳ 明朝"/>
                  <a:cs typeface="Times New Roman"/>
                </a:endParaRPr>
              </a:p>
            </p:txBody>
          </p:sp>
        </p:grpSp>
      </p:grpSp>
      <p:cxnSp>
        <p:nvCxnSpPr>
          <p:cNvPr id="15" name="Straight Connector 14"/>
          <p:cNvCxnSpPr/>
          <p:nvPr/>
        </p:nvCxnSpPr>
        <p:spPr>
          <a:xfrm>
            <a:off x="4521201" y="4026456"/>
            <a:ext cx="2345266" cy="116840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6" name="Text Box 39"/>
          <p:cNvSpPr txBox="1"/>
          <p:nvPr/>
        </p:nvSpPr>
        <p:spPr>
          <a:xfrm>
            <a:off x="6752041" y="4813011"/>
            <a:ext cx="2121026" cy="905934"/>
          </a:xfrm>
          <a:prstGeom prst="rect">
            <a:avLst/>
          </a:prstGeom>
          <a:noFill/>
          <a:ln>
            <a:noFill/>
          </a:ln>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2800" kern="1200" cap="all" dirty="0">
                <a:effectLst/>
                <a:latin typeface="Abadi MT Condensed Extra Bold"/>
                <a:ea typeface="ＭＳ 明朝"/>
                <a:cs typeface="Times New Roman"/>
              </a:rPr>
              <a:t>Congruently</a:t>
            </a:r>
          </a:p>
          <a:p>
            <a:pPr marL="0" marR="0" algn="ctr">
              <a:spcBef>
                <a:spcPts val="0"/>
              </a:spcBef>
              <a:spcAft>
                <a:spcPts val="0"/>
              </a:spcAft>
            </a:pPr>
            <a:r>
              <a:rPr lang="en-US" sz="2800" cap="all" dirty="0">
                <a:latin typeface="Abadi MT Condensed Extra Bold"/>
                <a:ea typeface="ＭＳ 明朝"/>
                <a:cs typeface="Times New Roman"/>
              </a:rPr>
              <a:t>Connected</a:t>
            </a:r>
            <a:endParaRPr lang="en-US" sz="2800" kern="1200" dirty="0">
              <a:effectLst/>
              <a:ea typeface="ＭＳ 明朝"/>
              <a:cs typeface="Times New Roman"/>
            </a:endParaRPr>
          </a:p>
        </p:txBody>
      </p:sp>
      <p:sp>
        <p:nvSpPr>
          <p:cNvPr id="17" name="Text Box 34"/>
          <p:cNvSpPr txBox="1"/>
          <p:nvPr/>
        </p:nvSpPr>
        <p:spPr>
          <a:xfrm>
            <a:off x="4087281" y="3354421"/>
            <a:ext cx="762000" cy="972163"/>
          </a:xfrm>
          <a:prstGeom prst="rect">
            <a:avLst/>
          </a:prstGeom>
          <a:noFill/>
          <a:ln>
            <a:noFill/>
          </a:ln>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3600" b="1" i="1" kern="1200" cap="all" dirty="0">
                <a:effectLst/>
                <a:latin typeface="Abadi MT Condensed Extra Bold"/>
                <a:ea typeface="ＭＳ 明朝"/>
                <a:cs typeface="Times New Roman"/>
              </a:rPr>
              <a:t>CC</a:t>
            </a:r>
          </a:p>
        </p:txBody>
      </p:sp>
      <p:sp>
        <p:nvSpPr>
          <p:cNvPr id="18" name="Subtitle 2"/>
          <p:cNvSpPr>
            <a:spLocks noGrp="1"/>
          </p:cNvSpPr>
          <p:nvPr>
            <p:ph type="subTitle" idx="1"/>
          </p:nvPr>
        </p:nvSpPr>
        <p:spPr>
          <a:xfrm>
            <a:off x="0" y="12700"/>
            <a:ext cx="9144000" cy="1752600"/>
          </a:xfrm>
        </p:spPr>
        <p:txBody>
          <a:bodyPr>
            <a:normAutofit/>
          </a:bodyPr>
          <a:lstStyle/>
          <a:p>
            <a:pPr>
              <a:spcBef>
                <a:spcPts val="0"/>
              </a:spcBef>
            </a:pPr>
            <a:r>
              <a:rPr lang="en-US" sz="3500" cap="small" dirty="0">
                <a:solidFill>
                  <a:srgbClr val="000090"/>
                </a:solidFill>
                <a:latin typeface="Gill Sans"/>
                <a:cs typeface="Gill Sans"/>
              </a:rPr>
              <a:t>The </a:t>
            </a:r>
            <a:br>
              <a:rPr lang="en-US" sz="3500" cap="small" dirty="0">
                <a:solidFill>
                  <a:srgbClr val="000090"/>
                </a:solidFill>
                <a:latin typeface="Gill Sans"/>
                <a:cs typeface="Gill Sans"/>
              </a:rPr>
            </a:br>
            <a:r>
              <a:rPr lang="en-US" sz="3500" cap="small" dirty="0">
                <a:solidFill>
                  <a:srgbClr val="000090"/>
                </a:solidFill>
                <a:latin typeface="Gill Sans"/>
                <a:cs typeface="Gill Sans"/>
              </a:rPr>
              <a:t>Connected Communicator</a:t>
            </a:r>
          </a:p>
        </p:txBody>
      </p:sp>
    </p:spTree>
    <p:extLst>
      <p:ext uri="{BB962C8B-B14F-4D97-AF65-F5344CB8AC3E}">
        <p14:creationId xmlns:p14="http://schemas.microsoft.com/office/powerpoint/2010/main" val="1117061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VanNess Logo Small 400+ px Wide 061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51" y="6312318"/>
            <a:ext cx="1758955" cy="398696"/>
          </a:xfrm>
          <a:prstGeom prst="rect">
            <a:avLst/>
          </a:prstGeom>
        </p:spPr>
      </p:pic>
      <p:sp>
        <p:nvSpPr>
          <p:cNvPr id="7" name="Title 7"/>
          <p:cNvSpPr>
            <a:spLocks noGrp="1"/>
          </p:cNvSpPr>
          <p:nvPr>
            <p:ph type="ctrTitle"/>
          </p:nvPr>
        </p:nvSpPr>
        <p:spPr>
          <a:xfrm>
            <a:off x="0" y="2198506"/>
            <a:ext cx="9144000" cy="2682775"/>
          </a:xfrm>
        </p:spPr>
        <p:txBody>
          <a:bodyPr>
            <a:normAutofit fontScale="90000"/>
          </a:bodyPr>
          <a:lstStyle/>
          <a:p>
            <a:pPr>
              <a:spcBef>
                <a:spcPts val="0"/>
              </a:spcBef>
            </a:pPr>
            <a:r>
              <a:rPr lang="en-US" sz="6000" cap="small" dirty="0">
                <a:solidFill>
                  <a:srgbClr val="000090"/>
                </a:solidFill>
                <a:latin typeface="Gill Sans"/>
                <a:cs typeface="Gill Sans"/>
              </a:rPr>
              <a:t>The </a:t>
            </a:r>
            <a:br>
              <a:rPr lang="en-US" sz="6000" cap="small" dirty="0">
                <a:solidFill>
                  <a:srgbClr val="000090"/>
                </a:solidFill>
                <a:latin typeface="Gill Sans"/>
                <a:cs typeface="Gill Sans"/>
              </a:rPr>
            </a:br>
            <a:r>
              <a:rPr lang="en-US" sz="6000" b="1" i="1" cap="small" dirty="0">
                <a:solidFill>
                  <a:srgbClr val="000090"/>
                </a:solidFill>
                <a:latin typeface="Gill Sans"/>
                <a:cs typeface="Gill Sans"/>
              </a:rPr>
              <a:t>Connected</a:t>
            </a:r>
            <a:r>
              <a:rPr lang="en-US" sz="6000" cap="small" dirty="0">
                <a:solidFill>
                  <a:srgbClr val="000090"/>
                </a:solidFill>
                <a:latin typeface="Gill Sans"/>
                <a:cs typeface="Gill Sans"/>
              </a:rPr>
              <a:t> </a:t>
            </a:r>
            <a:br>
              <a:rPr lang="en-US" sz="6000" cap="small" dirty="0">
                <a:solidFill>
                  <a:srgbClr val="000090"/>
                </a:solidFill>
                <a:latin typeface="Gill Sans"/>
                <a:cs typeface="Gill Sans"/>
              </a:rPr>
            </a:br>
            <a:r>
              <a:rPr lang="en-US" sz="6000" cap="small" dirty="0">
                <a:solidFill>
                  <a:srgbClr val="000090"/>
                </a:solidFill>
                <a:latin typeface="Gill Sans"/>
                <a:cs typeface="Gill Sans"/>
              </a:rPr>
              <a:t>Leader?</a:t>
            </a:r>
          </a:p>
        </p:txBody>
      </p:sp>
      <p:sp>
        <p:nvSpPr>
          <p:cNvPr id="8" name="Subtitle 8"/>
          <p:cNvSpPr>
            <a:spLocks noGrp="1"/>
          </p:cNvSpPr>
          <p:nvPr>
            <p:ph type="subTitle" idx="1"/>
          </p:nvPr>
        </p:nvSpPr>
        <p:spPr>
          <a:xfrm>
            <a:off x="0" y="605645"/>
            <a:ext cx="9144000" cy="1575928"/>
          </a:xfrm>
        </p:spPr>
        <p:txBody>
          <a:bodyPr>
            <a:normAutofit/>
          </a:bodyPr>
          <a:lstStyle/>
          <a:p>
            <a:pPr>
              <a:lnSpc>
                <a:spcPct val="120000"/>
              </a:lnSpc>
              <a:spcBef>
                <a:spcPts val="0"/>
              </a:spcBef>
            </a:pPr>
            <a:r>
              <a:rPr lang="en-US" sz="4800" b="1" dirty="0">
                <a:solidFill>
                  <a:srgbClr val="000000"/>
                </a:solidFill>
                <a:latin typeface="Candara"/>
                <a:cs typeface="Candara"/>
              </a:rPr>
              <a:t>    WHY…</a:t>
            </a:r>
          </a:p>
        </p:txBody>
      </p:sp>
    </p:spTree>
    <p:extLst>
      <p:ext uri="{BB962C8B-B14F-4D97-AF65-F5344CB8AC3E}">
        <p14:creationId xmlns:p14="http://schemas.microsoft.com/office/powerpoint/2010/main" val="239524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VanNess Logo Small 400+ px Wide 061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51" y="6312318"/>
            <a:ext cx="1758955" cy="398696"/>
          </a:xfrm>
          <a:prstGeom prst="rect">
            <a:avLst/>
          </a:prstGeom>
        </p:spPr>
      </p:pic>
      <p:sp>
        <p:nvSpPr>
          <p:cNvPr id="7" name="Title 7"/>
          <p:cNvSpPr>
            <a:spLocks noGrp="1"/>
          </p:cNvSpPr>
          <p:nvPr>
            <p:ph type="ctrTitle"/>
          </p:nvPr>
        </p:nvSpPr>
        <p:spPr>
          <a:xfrm>
            <a:off x="0" y="2198506"/>
            <a:ext cx="9144000" cy="2682775"/>
          </a:xfrm>
        </p:spPr>
        <p:txBody>
          <a:bodyPr>
            <a:normAutofit fontScale="90000"/>
          </a:bodyPr>
          <a:lstStyle/>
          <a:p>
            <a:pPr>
              <a:spcBef>
                <a:spcPts val="0"/>
              </a:spcBef>
            </a:pPr>
            <a:r>
              <a:rPr lang="en-US" sz="6000" cap="small" dirty="0">
                <a:solidFill>
                  <a:srgbClr val="000090"/>
                </a:solidFill>
                <a:latin typeface="Gill Sans"/>
                <a:cs typeface="Gill Sans"/>
              </a:rPr>
              <a:t>Leadership</a:t>
            </a:r>
            <a:br>
              <a:rPr lang="en-US" sz="6000" cap="small" dirty="0">
                <a:solidFill>
                  <a:srgbClr val="000090"/>
                </a:solidFill>
                <a:latin typeface="Gill Sans"/>
                <a:cs typeface="Gill Sans"/>
              </a:rPr>
            </a:br>
            <a:r>
              <a:rPr lang="en-US" sz="6000" b="1" i="1" cap="small" dirty="0">
                <a:solidFill>
                  <a:srgbClr val="000090"/>
                </a:solidFill>
                <a:latin typeface="Gill Sans"/>
                <a:cs typeface="Gill Sans"/>
              </a:rPr>
              <a:t>Storytelling?</a:t>
            </a:r>
            <a:br>
              <a:rPr lang="en-US" sz="6000" b="1" i="1" cap="small" dirty="0">
                <a:solidFill>
                  <a:srgbClr val="000090"/>
                </a:solidFill>
                <a:latin typeface="Gill Sans"/>
                <a:cs typeface="Gill Sans"/>
              </a:rPr>
            </a:br>
            <a:endParaRPr lang="en-US" sz="6000" cap="small" dirty="0">
              <a:solidFill>
                <a:srgbClr val="000090"/>
              </a:solidFill>
              <a:latin typeface="Gill Sans"/>
              <a:cs typeface="Gill Sans"/>
            </a:endParaRPr>
          </a:p>
        </p:txBody>
      </p:sp>
      <p:sp>
        <p:nvSpPr>
          <p:cNvPr id="8" name="Subtitle 8"/>
          <p:cNvSpPr>
            <a:spLocks noGrp="1"/>
          </p:cNvSpPr>
          <p:nvPr>
            <p:ph type="subTitle" idx="1"/>
          </p:nvPr>
        </p:nvSpPr>
        <p:spPr>
          <a:xfrm>
            <a:off x="0" y="605645"/>
            <a:ext cx="9144000" cy="1575928"/>
          </a:xfrm>
        </p:spPr>
        <p:txBody>
          <a:bodyPr>
            <a:normAutofit/>
          </a:bodyPr>
          <a:lstStyle/>
          <a:p>
            <a:pPr>
              <a:lnSpc>
                <a:spcPct val="120000"/>
              </a:lnSpc>
              <a:spcBef>
                <a:spcPts val="0"/>
              </a:spcBef>
            </a:pPr>
            <a:r>
              <a:rPr lang="en-US" sz="4800" b="1" dirty="0">
                <a:solidFill>
                  <a:srgbClr val="000000"/>
                </a:solidFill>
                <a:latin typeface="Candara"/>
                <a:cs typeface="Candara"/>
              </a:rPr>
              <a:t>    WHY…</a:t>
            </a:r>
          </a:p>
        </p:txBody>
      </p:sp>
    </p:spTree>
    <p:extLst>
      <p:ext uri="{BB962C8B-B14F-4D97-AF65-F5344CB8AC3E}">
        <p14:creationId xmlns:p14="http://schemas.microsoft.com/office/powerpoint/2010/main" val="4149005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VanNess Logo Small 400+ px Wide 061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51" y="6312318"/>
            <a:ext cx="1758955" cy="398696"/>
          </a:xfrm>
          <a:prstGeom prst="rect">
            <a:avLst/>
          </a:prstGeom>
        </p:spPr>
      </p:pic>
      <p:sp>
        <p:nvSpPr>
          <p:cNvPr id="4" name="TextBox 3"/>
          <p:cNvSpPr txBox="1"/>
          <p:nvPr/>
        </p:nvSpPr>
        <p:spPr>
          <a:xfrm>
            <a:off x="435935" y="1582752"/>
            <a:ext cx="8399722" cy="4524315"/>
          </a:xfrm>
          <a:prstGeom prst="rect">
            <a:avLst/>
          </a:prstGeom>
          <a:noFill/>
        </p:spPr>
        <p:txBody>
          <a:bodyPr wrap="square" rtlCol="0">
            <a:spAutoFit/>
          </a:bodyPr>
          <a:lstStyle/>
          <a:p>
            <a:r>
              <a:rPr lang="en-US" dirty="0">
                <a:latin typeface="Candara" panose="020E0502030303020204" pitchFamily="34" charset="0"/>
              </a:rPr>
              <a:t>A leadership story is first a story of self, a story of why I’ve been called. </a:t>
            </a:r>
          </a:p>
          <a:p>
            <a:endParaRPr lang="en-US" dirty="0">
              <a:latin typeface="Candara" panose="020E0502030303020204" pitchFamily="34" charset="0"/>
            </a:endParaRPr>
          </a:p>
          <a:p>
            <a:r>
              <a:rPr lang="en-US" dirty="0">
                <a:latin typeface="Candara" panose="020E0502030303020204" pitchFamily="34" charset="0"/>
              </a:rPr>
              <a:t>Some people say, “I don’t want to talk about myself,” but if you don’t interpret to others your calling and your reason for doing what you’re doing, do you think it will just stay uninterpreted?</a:t>
            </a:r>
          </a:p>
          <a:p>
            <a:endParaRPr lang="en-US" dirty="0">
              <a:latin typeface="Candara" panose="020E0502030303020204" pitchFamily="34" charset="0"/>
            </a:endParaRPr>
          </a:p>
          <a:p>
            <a:r>
              <a:rPr lang="en-US" dirty="0">
                <a:latin typeface="Candara" panose="020E0502030303020204" pitchFamily="34" charset="0"/>
              </a:rPr>
              <a:t>No. Other people will interpret it for you. You don’t have any choice if you want to be a leader. </a:t>
            </a:r>
          </a:p>
          <a:p>
            <a:endParaRPr lang="en-US" dirty="0">
              <a:latin typeface="Candara" panose="020E0502030303020204" pitchFamily="34" charset="0"/>
            </a:endParaRPr>
          </a:p>
          <a:p>
            <a:r>
              <a:rPr lang="en-US" dirty="0">
                <a:latin typeface="Candara" panose="020E0502030303020204" pitchFamily="34" charset="0"/>
              </a:rPr>
              <a:t>You have to claim authorship of your story and learn to tell it to others so they can understand the values that move you to act, because it might move them to</a:t>
            </a:r>
          </a:p>
          <a:p>
            <a:r>
              <a:rPr lang="en-US" dirty="0">
                <a:latin typeface="Candara" panose="020E0502030303020204" pitchFamily="34" charset="0"/>
              </a:rPr>
              <a:t>act as well!</a:t>
            </a:r>
          </a:p>
          <a:p>
            <a:endParaRPr lang="en-US" dirty="0">
              <a:latin typeface="Candara" panose="020E0502030303020204" pitchFamily="34" charset="0"/>
            </a:endParaRPr>
          </a:p>
          <a:p>
            <a:pPr marL="285750" indent="-285750" algn="r">
              <a:buFontTx/>
              <a:buChar char="-"/>
            </a:pPr>
            <a:r>
              <a:rPr lang="en-US" b="1" dirty="0">
                <a:latin typeface="Candara" panose="020E0502030303020204" pitchFamily="34" charset="0"/>
              </a:rPr>
              <a:t>Marshall Ganz</a:t>
            </a:r>
          </a:p>
          <a:p>
            <a:pPr algn="r"/>
            <a:r>
              <a:rPr lang="en-US" i="1" dirty="0">
                <a:latin typeface="Candara" panose="020E0502030303020204" pitchFamily="34" charset="0"/>
              </a:rPr>
              <a:t>Kennedy School of Government</a:t>
            </a:r>
          </a:p>
          <a:p>
            <a:pPr algn="r"/>
            <a:r>
              <a:rPr lang="en-US" i="1" dirty="0">
                <a:latin typeface="Candara" panose="020E0502030303020204" pitchFamily="34" charset="0"/>
              </a:rPr>
              <a:t>Harvard Graduate School of Education</a:t>
            </a:r>
          </a:p>
        </p:txBody>
      </p:sp>
      <p:sp>
        <p:nvSpPr>
          <p:cNvPr id="6" name="Subtitle 2"/>
          <p:cNvSpPr>
            <a:spLocks noGrp="1"/>
          </p:cNvSpPr>
          <p:nvPr>
            <p:ph type="subTitle" idx="1"/>
          </p:nvPr>
        </p:nvSpPr>
        <p:spPr>
          <a:xfrm>
            <a:off x="0" y="12700"/>
            <a:ext cx="9144000" cy="1752600"/>
          </a:xfrm>
        </p:spPr>
        <p:txBody>
          <a:bodyPr>
            <a:normAutofit/>
          </a:bodyPr>
          <a:lstStyle/>
          <a:p>
            <a:pPr>
              <a:spcBef>
                <a:spcPts val="0"/>
              </a:spcBef>
            </a:pPr>
            <a:r>
              <a:rPr lang="en-US" cap="small" dirty="0">
                <a:solidFill>
                  <a:srgbClr val="000090"/>
                </a:solidFill>
                <a:latin typeface="Gill Sans"/>
                <a:cs typeface="Gill Sans"/>
              </a:rPr>
              <a:t>The Connected Leader - Storytelling</a:t>
            </a:r>
          </a:p>
        </p:txBody>
      </p:sp>
    </p:spTree>
    <p:extLst>
      <p:ext uri="{BB962C8B-B14F-4D97-AF65-F5344CB8AC3E}">
        <p14:creationId xmlns:p14="http://schemas.microsoft.com/office/powerpoint/2010/main" val="4246554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VanNess Logo Small 400+ px Wide 061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51" y="6312318"/>
            <a:ext cx="1758955" cy="398696"/>
          </a:xfrm>
          <a:prstGeom prst="rect">
            <a:avLst/>
          </a:prstGeom>
        </p:spPr>
      </p:pic>
      <p:sp>
        <p:nvSpPr>
          <p:cNvPr id="4" name="TextBox 3"/>
          <p:cNvSpPr txBox="1"/>
          <p:nvPr/>
        </p:nvSpPr>
        <p:spPr>
          <a:xfrm>
            <a:off x="435935" y="1260022"/>
            <a:ext cx="8399722" cy="4370427"/>
          </a:xfrm>
          <a:prstGeom prst="rect">
            <a:avLst/>
          </a:prstGeom>
          <a:noFill/>
        </p:spPr>
        <p:txBody>
          <a:bodyPr wrap="square" rtlCol="0">
            <a:spAutoFit/>
          </a:bodyPr>
          <a:lstStyle/>
          <a:p>
            <a:pPr algn="ctr"/>
            <a:r>
              <a:rPr lang="en-US" sz="2400" b="1" dirty="0">
                <a:latin typeface="Candara" panose="020E0502030303020204" pitchFamily="34" charset="0"/>
              </a:rPr>
              <a:t>Purposes of stories as a teacher/school leader</a:t>
            </a:r>
          </a:p>
          <a:p>
            <a:endParaRPr lang="en-US" dirty="0">
              <a:latin typeface="Candara" panose="020E0502030303020204" pitchFamily="34" charset="0"/>
            </a:endParaRPr>
          </a:p>
          <a:p>
            <a:pPr marL="285750" indent="-285750">
              <a:buFont typeface="Wingdings" pitchFamily="2" charset="2"/>
              <a:buChar char="Ø"/>
            </a:pPr>
            <a:r>
              <a:rPr lang="en-US" dirty="0">
                <a:latin typeface="Candara" panose="020E0502030303020204" pitchFamily="34" charset="0"/>
              </a:rPr>
              <a:t>Share “Why I do what I do”</a:t>
            </a:r>
          </a:p>
          <a:p>
            <a:pPr marL="285750" indent="-285750">
              <a:buFont typeface="Wingdings" pitchFamily="2" charset="2"/>
              <a:buChar char="Ø"/>
            </a:pPr>
            <a:endParaRPr lang="en-US" dirty="0">
              <a:latin typeface="Candara" panose="020E0502030303020204" pitchFamily="34" charset="0"/>
            </a:endParaRPr>
          </a:p>
          <a:p>
            <a:pPr marL="285750" indent="-285750">
              <a:buFont typeface="Wingdings" pitchFamily="2" charset="2"/>
              <a:buChar char="Ø"/>
            </a:pPr>
            <a:r>
              <a:rPr lang="en-US" dirty="0">
                <a:latin typeface="Candara" panose="020E0502030303020204" pitchFamily="34" charset="0"/>
              </a:rPr>
              <a:t>Build Community</a:t>
            </a:r>
          </a:p>
          <a:p>
            <a:pPr marL="285750" indent="-285750">
              <a:buFont typeface="Wingdings" pitchFamily="2" charset="2"/>
              <a:buChar char="Ø"/>
            </a:pPr>
            <a:endParaRPr lang="en-US" dirty="0">
              <a:latin typeface="Candara" panose="020E0502030303020204" pitchFamily="34" charset="0"/>
            </a:endParaRPr>
          </a:p>
          <a:p>
            <a:pPr marL="285750" indent="-285750">
              <a:buFont typeface="Wingdings" pitchFamily="2" charset="2"/>
              <a:buChar char="Ø"/>
            </a:pPr>
            <a:r>
              <a:rPr lang="en-US" dirty="0">
                <a:latin typeface="Candara" panose="020E0502030303020204" pitchFamily="34" charset="0"/>
              </a:rPr>
              <a:t>Rally people around a cause and inspire them to action</a:t>
            </a:r>
          </a:p>
          <a:p>
            <a:endParaRPr lang="en-US" dirty="0">
              <a:latin typeface="Candara" panose="020E0502030303020204" pitchFamily="34" charset="0"/>
            </a:endParaRPr>
          </a:p>
          <a:p>
            <a:r>
              <a:rPr lang="en-US" b="1" i="1" dirty="0">
                <a:latin typeface="Candara" panose="020E0502030303020204" pitchFamily="34" charset="0"/>
              </a:rPr>
              <a:t>From Marshall Ganz</a:t>
            </a:r>
          </a:p>
          <a:p>
            <a:pPr marL="285750" lvl="0" indent="-285750">
              <a:spcAft>
                <a:spcPts val="600"/>
              </a:spcAft>
              <a:buFont typeface="Arial" panose="020B0604020202020204" pitchFamily="34" charset="0"/>
              <a:buChar char="•"/>
            </a:pPr>
            <a:r>
              <a:rPr lang="en-US" dirty="0">
                <a:latin typeface="Candara" panose="020E0502030303020204" pitchFamily="34" charset="0"/>
              </a:rPr>
              <a:t>Create urgency-help people find their passion through yours (Jennifer </a:t>
            </a:r>
            <a:r>
              <a:rPr lang="en-US" dirty="0" err="1">
                <a:latin typeface="Candara" panose="020E0502030303020204" pitchFamily="34" charset="0"/>
              </a:rPr>
              <a:t>Bejarano</a:t>
            </a:r>
            <a:r>
              <a:rPr lang="en-US" dirty="0">
                <a:latin typeface="Candara" panose="020E0502030303020204" pitchFamily="34" charset="0"/>
              </a:rPr>
              <a:t>!)</a:t>
            </a:r>
          </a:p>
          <a:p>
            <a:pPr marL="285750" lvl="0" indent="-285750">
              <a:spcAft>
                <a:spcPts val="600"/>
              </a:spcAft>
              <a:buFont typeface="Arial" panose="020B0604020202020204" pitchFamily="34" charset="0"/>
              <a:buChar char="•"/>
            </a:pPr>
            <a:r>
              <a:rPr lang="en-US" dirty="0">
                <a:latin typeface="Candara" panose="020E0502030303020204" pitchFamily="34" charset="0"/>
              </a:rPr>
              <a:t>Offer hope</a:t>
            </a:r>
          </a:p>
          <a:p>
            <a:pPr marL="285750" lvl="0" indent="-285750">
              <a:spcAft>
                <a:spcPts val="600"/>
              </a:spcAft>
              <a:buFont typeface="Arial" panose="020B0604020202020204" pitchFamily="34" charset="0"/>
              <a:buChar char="•"/>
            </a:pPr>
            <a:r>
              <a:rPr lang="en-US" dirty="0">
                <a:latin typeface="Candara" panose="020E0502030303020204" pitchFamily="34" charset="0"/>
              </a:rPr>
              <a:t>Help people feel together (solidarity)</a:t>
            </a:r>
          </a:p>
          <a:p>
            <a:pPr marL="285750" lvl="0" indent="-285750">
              <a:spcAft>
                <a:spcPts val="600"/>
              </a:spcAft>
              <a:buFont typeface="Arial" panose="020B0604020202020204" pitchFamily="34" charset="0"/>
              <a:buChar char="•"/>
            </a:pPr>
            <a:r>
              <a:rPr lang="en-US" dirty="0">
                <a:latin typeface="Candara" panose="020E0502030303020204" pitchFamily="34" charset="0"/>
              </a:rPr>
              <a:t>Help people to feel personal agency (you can make a difference)</a:t>
            </a:r>
          </a:p>
          <a:p>
            <a:pPr marL="285750" lvl="0" indent="-285750">
              <a:spcAft>
                <a:spcPts val="600"/>
              </a:spcAft>
              <a:buFont typeface="Arial" panose="020B0604020202020204" pitchFamily="34" charset="0"/>
              <a:buChar char="•"/>
            </a:pPr>
            <a:r>
              <a:rPr lang="en-US" dirty="0">
                <a:latin typeface="Candara" panose="020E0502030303020204" pitchFamily="34" charset="0"/>
              </a:rPr>
              <a:t>Help people feel dissatisfaction with the status quo</a:t>
            </a:r>
          </a:p>
        </p:txBody>
      </p:sp>
      <p:sp>
        <p:nvSpPr>
          <p:cNvPr id="6" name="Subtitle 2"/>
          <p:cNvSpPr>
            <a:spLocks noGrp="1"/>
          </p:cNvSpPr>
          <p:nvPr>
            <p:ph type="subTitle" idx="1"/>
          </p:nvPr>
        </p:nvSpPr>
        <p:spPr>
          <a:xfrm>
            <a:off x="0" y="12700"/>
            <a:ext cx="9144000" cy="1752600"/>
          </a:xfrm>
        </p:spPr>
        <p:txBody>
          <a:bodyPr>
            <a:normAutofit/>
          </a:bodyPr>
          <a:lstStyle/>
          <a:p>
            <a:pPr>
              <a:spcBef>
                <a:spcPts val="0"/>
              </a:spcBef>
            </a:pPr>
            <a:r>
              <a:rPr lang="en-US" cap="small" dirty="0">
                <a:solidFill>
                  <a:srgbClr val="000090"/>
                </a:solidFill>
                <a:latin typeface="Gill Sans"/>
                <a:cs typeface="Gill Sans"/>
              </a:rPr>
              <a:t>The Connected Leader - Storytelling</a:t>
            </a:r>
          </a:p>
        </p:txBody>
      </p:sp>
    </p:spTree>
    <p:extLst>
      <p:ext uri="{BB962C8B-B14F-4D97-AF65-F5344CB8AC3E}">
        <p14:creationId xmlns:p14="http://schemas.microsoft.com/office/powerpoint/2010/main" val="3042262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VanNess Logo Small 400+ px Wide 061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51" y="6312318"/>
            <a:ext cx="1758955" cy="398696"/>
          </a:xfrm>
          <a:prstGeom prst="rect">
            <a:avLst/>
          </a:prstGeom>
        </p:spPr>
      </p:pic>
      <p:pic>
        <p:nvPicPr>
          <p:cNvPr id="11" name="Picture 10" descr="VanNess Logo Small 400+ px Wide 061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51" y="6312318"/>
            <a:ext cx="1758955" cy="398696"/>
          </a:xfrm>
          <a:prstGeom prst="rect">
            <a:avLst/>
          </a:prstGeom>
        </p:spPr>
      </p:pic>
      <p:sp>
        <p:nvSpPr>
          <p:cNvPr id="17" name="Subtitle 2"/>
          <p:cNvSpPr txBox="1">
            <a:spLocks/>
          </p:cNvSpPr>
          <p:nvPr/>
        </p:nvSpPr>
        <p:spPr>
          <a:xfrm>
            <a:off x="0" y="12700"/>
            <a:ext cx="9144000" cy="944731"/>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spcBef>
                <a:spcPts val="0"/>
              </a:spcBef>
            </a:pPr>
            <a:r>
              <a:rPr lang="en-US" sz="3600" cap="small" dirty="0">
                <a:solidFill>
                  <a:srgbClr val="000090"/>
                </a:solidFill>
                <a:latin typeface="Gill Sans"/>
                <a:cs typeface="Gill Sans"/>
              </a:rPr>
              <a:t>The Connected Leader - Storytelling</a:t>
            </a:r>
          </a:p>
        </p:txBody>
      </p:sp>
      <p:pic>
        <p:nvPicPr>
          <p:cNvPr id="4" name="Picture 3">
            <a:extLst>
              <a:ext uri="{FF2B5EF4-FFF2-40B4-BE49-F238E27FC236}">
                <a16:creationId xmlns:a16="http://schemas.microsoft.com/office/drawing/2014/main" id="{0C328B19-0850-2041-9DB8-BBA77FB0AF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8128" y="631504"/>
            <a:ext cx="7464537" cy="5594991"/>
          </a:xfrm>
          <a:prstGeom prst="rect">
            <a:avLst/>
          </a:prstGeom>
        </p:spPr>
      </p:pic>
    </p:spTree>
    <p:extLst>
      <p:ext uri="{BB962C8B-B14F-4D97-AF65-F5344CB8AC3E}">
        <p14:creationId xmlns:p14="http://schemas.microsoft.com/office/powerpoint/2010/main" val="3406078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VanNess Logo Small 400+ px Wide 061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51" y="6312318"/>
            <a:ext cx="1758955" cy="398696"/>
          </a:xfrm>
          <a:prstGeom prst="rect">
            <a:avLst/>
          </a:prstGeom>
        </p:spPr>
      </p:pic>
      <p:sp>
        <p:nvSpPr>
          <p:cNvPr id="4" name="TextBox 3"/>
          <p:cNvSpPr txBox="1"/>
          <p:nvPr/>
        </p:nvSpPr>
        <p:spPr>
          <a:xfrm>
            <a:off x="435935" y="1260022"/>
            <a:ext cx="8399722" cy="4062651"/>
          </a:xfrm>
          <a:prstGeom prst="rect">
            <a:avLst/>
          </a:prstGeom>
          <a:noFill/>
        </p:spPr>
        <p:txBody>
          <a:bodyPr wrap="square" rtlCol="0">
            <a:spAutoFit/>
          </a:bodyPr>
          <a:lstStyle/>
          <a:p>
            <a:pPr algn="ctr"/>
            <a:r>
              <a:rPr lang="en-US" sz="2400" b="1" dirty="0">
                <a:latin typeface="Candara" panose="020E0502030303020204" pitchFamily="34" charset="0"/>
              </a:rPr>
              <a:t>Solo Self Reflection - Draw your Personal Story Arc</a:t>
            </a:r>
          </a:p>
          <a:p>
            <a:endParaRPr lang="en-US" dirty="0">
              <a:latin typeface="Candara" panose="020E0502030303020204" pitchFamily="34" charset="0"/>
            </a:endParaRPr>
          </a:p>
          <a:p>
            <a:pPr marL="285750" lvl="0" indent="-285750">
              <a:buFont typeface="Wingdings" pitchFamily="2" charset="2"/>
              <a:buChar char="Ø"/>
            </a:pPr>
            <a:r>
              <a:rPr lang="en-US" dirty="0">
                <a:latin typeface="Candara" panose="020E0502030303020204" pitchFamily="34" charset="0"/>
              </a:rPr>
              <a:t>Separate the arc into either 5 or 10-year segments: 0-5, 5-10, 10-15, etc. </a:t>
            </a:r>
          </a:p>
          <a:p>
            <a:pPr marL="742950" lvl="1" indent="-285750">
              <a:buFont typeface="Arial" panose="020B0604020202020204" pitchFamily="34" charset="0"/>
              <a:buChar char="•"/>
            </a:pPr>
            <a:r>
              <a:rPr lang="en-US" dirty="0">
                <a:latin typeface="Candara" panose="020E0502030303020204" pitchFamily="34" charset="0"/>
              </a:rPr>
              <a:t>If you’re under 30, do 5-year segments. </a:t>
            </a:r>
          </a:p>
          <a:p>
            <a:pPr marL="742950" lvl="1" indent="-285750">
              <a:buFont typeface="Arial" panose="020B0604020202020204" pitchFamily="34" charset="0"/>
              <a:buChar char="•"/>
            </a:pPr>
            <a:r>
              <a:rPr lang="en-US" dirty="0">
                <a:latin typeface="Candara" panose="020E0502030303020204" pitchFamily="34" charset="0"/>
              </a:rPr>
              <a:t>If you’re over 40, do 10-year segments. </a:t>
            </a:r>
          </a:p>
          <a:p>
            <a:pPr marL="742950" lvl="1" indent="-285750">
              <a:buFont typeface="Arial" panose="020B0604020202020204" pitchFamily="34" charset="0"/>
              <a:buChar char="•"/>
            </a:pPr>
            <a:r>
              <a:rPr lang="en-US" dirty="0">
                <a:latin typeface="Candara" panose="020E0502030303020204" pitchFamily="34" charset="0"/>
              </a:rPr>
              <a:t>If you’re between 30-40 you choose which to do. </a:t>
            </a:r>
          </a:p>
          <a:p>
            <a:pPr marL="285750" lvl="0" indent="-285750">
              <a:buFont typeface="Wingdings" pitchFamily="2" charset="2"/>
              <a:buChar char="Ø"/>
            </a:pPr>
            <a:endParaRPr lang="en-US" dirty="0">
              <a:latin typeface="Candara" panose="020E0502030303020204" pitchFamily="34" charset="0"/>
            </a:endParaRPr>
          </a:p>
          <a:p>
            <a:pPr marL="285750" lvl="0" indent="-285750">
              <a:buFont typeface="Wingdings" pitchFamily="2" charset="2"/>
              <a:buChar char="Ø"/>
            </a:pPr>
            <a:r>
              <a:rPr lang="en-US" dirty="0">
                <a:latin typeface="Candara" panose="020E0502030303020204" pitchFamily="34" charset="0"/>
              </a:rPr>
              <a:t>For each segment, write down </a:t>
            </a:r>
            <a:r>
              <a:rPr lang="en-US" i="1" dirty="0">
                <a:latin typeface="Candara" panose="020E0502030303020204" pitchFamily="34" charset="0"/>
              </a:rPr>
              <a:t>key moments</a:t>
            </a:r>
            <a:r>
              <a:rPr lang="en-US" dirty="0">
                <a:latin typeface="Candara" panose="020E0502030303020204" pitchFamily="34" charset="0"/>
              </a:rPr>
              <a:t> or </a:t>
            </a:r>
            <a:r>
              <a:rPr lang="en-US" i="1" dirty="0">
                <a:latin typeface="Candara" panose="020E0502030303020204" pitchFamily="34" charset="0"/>
              </a:rPr>
              <a:t>turning points*</a:t>
            </a:r>
            <a:r>
              <a:rPr lang="en-US" dirty="0">
                <a:latin typeface="Candara" panose="020E0502030303020204" pitchFamily="34" charset="0"/>
              </a:rPr>
              <a:t> in that segment. I encourage you to write down least one, or as many as you like. </a:t>
            </a:r>
          </a:p>
          <a:p>
            <a:pPr marL="285750" lvl="0" indent="-285750">
              <a:buFont typeface="Wingdings" pitchFamily="2" charset="2"/>
              <a:buChar char="Ø"/>
            </a:pPr>
            <a:endParaRPr lang="en-US" dirty="0">
              <a:latin typeface="Candara" panose="020E0502030303020204" pitchFamily="34" charset="0"/>
            </a:endParaRPr>
          </a:p>
          <a:p>
            <a:pPr marL="285750" lvl="0" indent="-285750">
              <a:buFont typeface="Wingdings" pitchFamily="2" charset="2"/>
              <a:buChar char="Ø"/>
            </a:pPr>
            <a:r>
              <a:rPr lang="en-US" dirty="0">
                <a:latin typeface="Candara" panose="020E0502030303020204" pitchFamily="34" charset="0"/>
              </a:rPr>
              <a:t>If possible, notate them as pictures (even stick figures) and/or bullet points. Represent at least one as a picture, image or icon (think emoticons!).</a:t>
            </a:r>
          </a:p>
          <a:p>
            <a:pPr marL="285750" lvl="0" indent="-285750">
              <a:buFont typeface="Wingdings" pitchFamily="2" charset="2"/>
              <a:buChar char="Ø"/>
            </a:pPr>
            <a:endParaRPr lang="en-US" dirty="0">
              <a:latin typeface="Candara" panose="020E0502030303020204" pitchFamily="34" charset="0"/>
            </a:endParaRPr>
          </a:p>
          <a:p>
            <a:pPr marL="285750" lvl="0" indent="-285750">
              <a:buFont typeface="Wingdings" pitchFamily="2" charset="2"/>
              <a:buChar char="Ø"/>
            </a:pPr>
            <a:r>
              <a:rPr lang="en-US" dirty="0">
                <a:latin typeface="Candara" panose="020E0502030303020204" pitchFamily="34" charset="0"/>
              </a:rPr>
              <a:t>Consider people, places, changes, events, etc.</a:t>
            </a:r>
          </a:p>
        </p:txBody>
      </p:sp>
      <p:sp>
        <p:nvSpPr>
          <p:cNvPr id="6" name="Subtitle 2"/>
          <p:cNvSpPr>
            <a:spLocks noGrp="1"/>
          </p:cNvSpPr>
          <p:nvPr>
            <p:ph type="subTitle" idx="1"/>
          </p:nvPr>
        </p:nvSpPr>
        <p:spPr>
          <a:xfrm>
            <a:off x="0" y="12700"/>
            <a:ext cx="9144000" cy="1752600"/>
          </a:xfrm>
        </p:spPr>
        <p:txBody>
          <a:bodyPr>
            <a:normAutofit/>
          </a:bodyPr>
          <a:lstStyle/>
          <a:p>
            <a:pPr>
              <a:spcBef>
                <a:spcPts val="0"/>
              </a:spcBef>
            </a:pPr>
            <a:r>
              <a:rPr lang="en-US" cap="small" dirty="0">
                <a:solidFill>
                  <a:srgbClr val="000090"/>
                </a:solidFill>
                <a:latin typeface="Gill Sans"/>
                <a:cs typeface="Gill Sans"/>
              </a:rPr>
              <a:t>The Connected Leader - Storytelling</a:t>
            </a:r>
          </a:p>
        </p:txBody>
      </p:sp>
    </p:spTree>
    <p:extLst>
      <p:ext uri="{BB962C8B-B14F-4D97-AF65-F5344CB8AC3E}">
        <p14:creationId xmlns:p14="http://schemas.microsoft.com/office/powerpoint/2010/main" val="1752071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VanNess Logo Small 400+ px Wide 061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51" y="6312318"/>
            <a:ext cx="1758955" cy="398696"/>
          </a:xfrm>
          <a:prstGeom prst="rect">
            <a:avLst/>
          </a:prstGeom>
        </p:spPr>
      </p:pic>
      <p:sp>
        <p:nvSpPr>
          <p:cNvPr id="4" name="TextBox 3"/>
          <p:cNvSpPr txBox="1"/>
          <p:nvPr/>
        </p:nvSpPr>
        <p:spPr>
          <a:xfrm>
            <a:off x="435935" y="1260022"/>
            <a:ext cx="8399722" cy="4755148"/>
          </a:xfrm>
          <a:prstGeom prst="rect">
            <a:avLst/>
          </a:prstGeom>
          <a:noFill/>
        </p:spPr>
        <p:txBody>
          <a:bodyPr wrap="square" rtlCol="0">
            <a:spAutoFit/>
          </a:bodyPr>
          <a:lstStyle/>
          <a:p>
            <a:r>
              <a:rPr lang="en-US" sz="2400" b="1" dirty="0">
                <a:latin typeface="Candara" panose="020E0502030303020204" pitchFamily="34" charset="0"/>
              </a:rPr>
              <a:t>A </a:t>
            </a:r>
            <a:r>
              <a:rPr lang="en-US" sz="2400" b="1" i="1" dirty="0">
                <a:latin typeface="Candara" panose="020E0502030303020204" pitchFamily="34" charset="0"/>
              </a:rPr>
              <a:t>Turning Point</a:t>
            </a:r>
            <a:r>
              <a:rPr lang="en-US" sz="2400" b="1" dirty="0">
                <a:latin typeface="Candara" panose="020E0502030303020204" pitchFamily="34" charset="0"/>
              </a:rPr>
              <a:t> or a </a:t>
            </a:r>
            <a:r>
              <a:rPr lang="en-US" sz="2400" b="1" i="1" dirty="0">
                <a:latin typeface="Candara" panose="020E0502030303020204" pitchFamily="34" charset="0"/>
              </a:rPr>
              <a:t>Key Moment…</a:t>
            </a:r>
          </a:p>
          <a:p>
            <a:endParaRPr lang="en-US" sz="2400" b="1" i="1" dirty="0">
              <a:latin typeface="Candara" panose="020E0502030303020204" pitchFamily="34" charset="0"/>
            </a:endParaRPr>
          </a:p>
          <a:p>
            <a:r>
              <a:rPr lang="en-US" sz="2400" dirty="0">
                <a:latin typeface="Candara" panose="020E0502030303020204" pitchFamily="34" charset="0"/>
              </a:rPr>
              <a:t>Is a time in your life in which something happened that defines part of who you are, what is important to you, who you are at your core, how a core value was defined, etc. </a:t>
            </a:r>
          </a:p>
          <a:p>
            <a:endParaRPr lang="en-US" sz="2400" dirty="0">
              <a:latin typeface="Candara" panose="020E0502030303020204" pitchFamily="34" charset="0"/>
            </a:endParaRPr>
          </a:p>
          <a:p>
            <a:pPr marL="342900" indent="-342900">
              <a:spcAft>
                <a:spcPts val="600"/>
              </a:spcAft>
              <a:buFont typeface="Wingdings" pitchFamily="2" charset="2"/>
              <a:buChar char="ü"/>
            </a:pPr>
            <a:r>
              <a:rPr lang="en-US" sz="2400" dirty="0">
                <a:latin typeface="Candara" panose="020E0502030303020204" pitchFamily="34" charset="0"/>
              </a:rPr>
              <a:t>It might be meeting an important person for the first time. </a:t>
            </a:r>
          </a:p>
          <a:p>
            <a:pPr marL="342900" indent="-342900">
              <a:spcAft>
                <a:spcPts val="600"/>
              </a:spcAft>
              <a:buFont typeface="Wingdings" pitchFamily="2" charset="2"/>
              <a:buChar char="ü"/>
            </a:pPr>
            <a:r>
              <a:rPr lang="en-US" sz="2400" dirty="0">
                <a:latin typeface="Candara" panose="020E0502030303020204" pitchFamily="34" charset="0"/>
              </a:rPr>
              <a:t>It might be a significant change, or transition. </a:t>
            </a:r>
          </a:p>
          <a:p>
            <a:pPr marL="342900" indent="-342900">
              <a:spcAft>
                <a:spcPts val="600"/>
              </a:spcAft>
              <a:buFont typeface="Wingdings" pitchFamily="2" charset="2"/>
              <a:buChar char="ü"/>
            </a:pPr>
            <a:r>
              <a:rPr lang="en-US" sz="2400" dirty="0">
                <a:latin typeface="Candara" panose="020E0502030303020204" pitchFamily="34" charset="0"/>
              </a:rPr>
              <a:t>It might be the experience of a particular place. </a:t>
            </a:r>
          </a:p>
          <a:p>
            <a:pPr marL="342900" indent="-342900">
              <a:spcAft>
                <a:spcPts val="600"/>
              </a:spcAft>
              <a:buFont typeface="Wingdings" pitchFamily="2" charset="2"/>
              <a:buChar char="ü"/>
            </a:pPr>
            <a:r>
              <a:rPr lang="en-US" sz="2400" dirty="0">
                <a:latin typeface="Candara" panose="020E0502030303020204" pitchFamily="34" charset="0"/>
              </a:rPr>
              <a:t>It might inform the questions, </a:t>
            </a:r>
            <a:r>
              <a:rPr lang="en-US" sz="2400" i="1" dirty="0">
                <a:latin typeface="Candara" panose="020E0502030303020204" pitchFamily="34" charset="0"/>
              </a:rPr>
              <a:t>“How did I get to where I am today? Why am I the person I am today? What has made me the leader I am today?”</a:t>
            </a:r>
            <a:endParaRPr lang="en-US" sz="2400" dirty="0">
              <a:latin typeface="Candara" panose="020E0502030303020204" pitchFamily="34" charset="0"/>
            </a:endParaRPr>
          </a:p>
        </p:txBody>
      </p:sp>
      <p:sp>
        <p:nvSpPr>
          <p:cNvPr id="6" name="Subtitle 2"/>
          <p:cNvSpPr>
            <a:spLocks noGrp="1"/>
          </p:cNvSpPr>
          <p:nvPr>
            <p:ph type="subTitle" idx="1"/>
          </p:nvPr>
        </p:nvSpPr>
        <p:spPr>
          <a:xfrm>
            <a:off x="0" y="12700"/>
            <a:ext cx="9144000" cy="740335"/>
          </a:xfrm>
        </p:spPr>
        <p:txBody>
          <a:bodyPr>
            <a:normAutofit/>
          </a:bodyPr>
          <a:lstStyle/>
          <a:p>
            <a:pPr>
              <a:spcBef>
                <a:spcPts val="0"/>
              </a:spcBef>
            </a:pPr>
            <a:r>
              <a:rPr lang="en-US" cap="small" dirty="0">
                <a:solidFill>
                  <a:srgbClr val="000090"/>
                </a:solidFill>
                <a:latin typeface="Gill Sans"/>
                <a:cs typeface="Gill Sans"/>
              </a:rPr>
              <a:t>The Connected Leader - Storytelling</a:t>
            </a:r>
          </a:p>
        </p:txBody>
      </p:sp>
    </p:spTree>
    <p:extLst>
      <p:ext uri="{BB962C8B-B14F-4D97-AF65-F5344CB8AC3E}">
        <p14:creationId xmlns:p14="http://schemas.microsoft.com/office/powerpoint/2010/main" val="2764011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VanNess Logo Small 400+ px Wide 061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51" y="6312318"/>
            <a:ext cx="1758955" cy="398696"/>
          </a:xfrm>
          <a:prstGeom prst="rect">
            <a:avLst/>
          </a:prstGeom>
        </p:spPr>
      </p:pic>
      <p:grpSp>
        <p:nvGrpSpPr>
          <p:cNvPr id="3" name="Group 2"/>
          <p:cNvGrpSpPr/>
          <p:nvPr/>
        </p:nvGrpSpPr>
        <p:grpSpPr>
          <a:xfrm>
            <a:off x="1748155" y="1752600"/>
            <a:ext cx="5647690" cy="4740275"/>
            <a:chOff x="1748155" y="1752600"/>
            <a:chExt cx="5647690" cy="4740275"/>
          </a:xfrm>
        </p:grpSpPr>
        <p:sp>
          <p:nvSpPr>
            <p:cNvPr id="21" name="Oval 20"/>
            <p:cNvSpPr/>
            <p:nvPr/>
          </p:nvSpPr>
          <p:spPr>
            <a:xfrm>
              <a:off x="1748155" y="1752600"/>
              <a:ext cx="3194553" cy="3196057"/>
            </a:xfrm>
            <a:prstGeom prst="ellipse">
              <a:avLst/>
            </a:prstGeom>
            <a:solidFill>
              <a:srgbClr val="1270FF">
                <a:alpha val="46000"/>
              </a:srgbClr>
            </a:solidFill>
            <a:ln/>
          </p:spPr>
          <p:style>
            <a:lnRef idx="1">
              <a:schemeClr val="accent1"/>
            </a:lnRef>
            <a:fillRef idx="3">
              <a:schemeClr val="accent1"/>
            </a:fillRef>
            <a:effectRef idx="2">
              <a:schemeClr val="accent1"/>
            </a:effectRef>
            <a:fontRef idx="minor">
              <a:schemeClr val="lt1"/>
            </a:fontRef>
          </p:style>
          <p:txBody>
            <a:bodyPr/>
            <a:lstStyle/>
            <a:p>
              <a:pPr marL="0" marR="0">
                <a:spcBef>
                  <a:spcPts val="0"/>
                </a:spcBef>
                <a:spcAft>
                  <a:spcPts val="0"/>
                </a:spcAft>
              </a:pPr>
              <a:r>
                <a:rPr lang="en-US" sz="1400" kern="1200">
                  <a:effectLst/>
                  <a:ea typeface="Times New Roman"/>
                  <a:cs typeface="Times New Roman"/>
                </a:rPr>
                <a:t> </a:t>
              </a:r>
              <a:endParaRPr lang="en-US" sz="1400" kern="1200">
                <a:effectLst/>
                <a:ea typeface="ＭＳ 明朝"/>
                <a:cs typeface="Times New Roman"/>
              </a:endParaRPr>
            </a:p>
          </p:txBody>
        </p:sp>
        <p:sp>
          <p:nvSpPr>
            <p:cNvPr id="22" name="Text Box 2"/>
            <p:cNvSpPr txBox="1"/>
            <p:nvPr/>
          </p:nvSpPr>
          <p:spPr>
            <a:xfrm>
              <a:off x="1981835" y="2569192"/>
              <a:ext cx="2032238" cy="825561"/>
            </a:xfrm>
            <a:prstGeom prst="rect">
              <a:avLst/>
            </a:prstGeom>
            <a:noFill/>
            <a:ln>
              <a:noFill/>
            </a:ln>
            <a:effectLst>
              <a:glow rad="101600">
                <a:schemeClr val="bg1">
                  <a:alpha val="75000"/>
                </a:schemeClr>
              </a:glow>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3600" cap="small" dirty="0">
                  <a:solidFill>
                    <a:srgbClr val="1F497D"/>
                  </a:solidFill>
                  <a:latin typeface="Abadi MT Condensed Extra Bold"/>
                  <a:ea typeface="Arial Unicode MS"/>
                  <a:cs typeface="Futura"/>
                </a:rPr>
                <a:t>Beginning</a:t>
              </a:r>
              <a:endParaRPr lang="en-US" sz="3600" cap="small" dirty="0">
                <a:latin typeface="Times"/>
                <a:ea typeface="ＭＳ 明朝"/>
                <a:cs typeface="Times New Roman"/>
              </a:endParaRPr>
            </a:p>
          </p:txBody>
        </p:sp>
        <p:sp>
          <p:nvSpPr>
            <p:cNvPr id="23" name="Oval 22"/>
            <p:cNvSpPr/>
            <p:nvPr/>
          </p:nvSpPr>
          <p:spPr>
            <a:xfrm>
              <a:off x="4062095" y="1752600"/>
              <a:ext cx="3333750" cy="3195883"/>
            </a:xfrm>
            <a:prstGeom prst="ellipse">
              <a:avLst/>
            </a:prstGeom>
            <a:solidFill>
              <a:srgbClr val="32FF0A">
                <a:alpha val="42000"/>
              </a:srgbClr>
            </a:solidFill>
            <a:ln/>
          </p:spPr>
          <p:style>
            <a:lnRef idx="1">
              <a:schemeClr val="accent1"/>
            </a:lnRef>
            <a:fillRef idx="3">
              <a:schemeClr val="accent1"/>
            </a:fillRef>
            <a:effectRef idx="2">
              <a:schemeClr val="accent1"/>
            </a:effectRef>
            <a:fontRef idx="minor">
              <a:schemeClr val="lt1"/>
            </a:fontRef>
          </p:style>
          <p:txBody>
            <a:bodyPr wrap="square"/>
            <a:lstStyle/>
            <a:p>
              <a:pPr marL="0" marR="0">
                <a:spcBef>
                  <a:spcPts val="0"/>
                </a:spcBef>
                <a:spcAft>
                  <a:spcPts val="0"/>
                </a:spcAft>
              </a:pPr>
              <a:r>
                <a:rPr lang="en-US" sz="1400" kern="1200">
                  <a:effectLst/>
                  <a:ea typeface="Times New Roman"/>
                  <a:cs typeface="Times New Roman"/>
                </a:rPr>
                <a:t> </a:t>
              </a:r>
              <a:endParaRPr lang="en-US" sz="1400" kern="1200">
                <a:effectLst/>
                <a:ea typeface="ＭＳ 明朝"/>
                <a:cs typeface="Times New Roman"/>
              </a:endParaRPr>
            </a:p>
          </p:txBody>
        </p:sp>
        <p:sp>
          <p:nvSpPr>
            <p:cNvPr id="24" name="Oval 23"/>
            <p:cNvSpPr/>
            <p:nvPr/>
          </p:nvSpPr>
          <p:spPr>
            <a:xfrm>
              <a:off x="3011170" y="3357844"/>
              <a:ext cx="3192891" cy="3135031"/>
            </a:xfrm>
            <a:prstGeom prst="ellipse">
              <a:avLst/>
            </a:prstGeom>
            <a:solidFill>
              <a:srgbClr val="7A30FF">
                <a:alpha val="34000"/>
              </a:srgbClr>
            </a:solidFill>
            <a:ln/>
          </p:spPr>
          <p:style>
            <a:lnRef idx="1">
              <a:schemeClr val="accent1"/>
            </a:lnRef>
            <a:fillRef idx="3">
              <a:schemeClr val="accent1"/>
            </a:fillRef>
            <a:effectRef idx="2">
              <a:schemeClr val="accent1"/>
            </a:effectRef>
            <a:fontRef idx="minor">
              <a:schemeClr val="lt1"/>
            </a:fontRef>
          </p:style>
          <p:txBody>
            <a:bodyPr/>
            <a:lstStyle/>
            <a:p>
              <a:pPr marL="0" marR="0">
                <a:spcBef>
                  <a:spcPts val="0"/>
                </a:spcBef>
                <a:spcAft>
                  <a:spcPts val="0"/>
                </a:spcAft>
              </a:pPr>
              <a:r>
                <a:rPr lang="en-US" sz="1400" kern="1200">
                  <a:effectLst/>
                  <a:ea typeface="Times New Roman"/>
                  <a:cs typeface="Times New Roman"/>
                </a:rPr>
                <a:t> </a:t>
              </a:r>
              <a:endParaRPr lang="en-US" sz="1400" kern="1200">
                <a:effectLst/>
                <a:ea typeface="ＭＳ 明朝"/>
                <a:cs typeface="Times New Roman"/>
              </a:endParaRPr>
            </a:p>
          </p:txBody>
        </p:sp>
        <p:sp>
          <p:nvSpPr>
            <p:cNvPr id="25" name="Text Box 2"/>
            <p:cNvSpPr txBox="1"/>
            <p:nvPr/>
          </p:nvSpPr>
          <p:spPr>
            <a:xfrm>
              <a:off x="3277870" y="5194857"/>
              <a:ext cx="2656080" cy="809596"/>
            </a:xfrm>
            <a:prstGeom prst="rect">
              <a:avLst/>
            </a:prstGeom>
            <a:noFill/>
            <a:ln>
              <a:noFill/>
            </a:ln>
            <a:effectLst>
              <a:glow rad="635000">
                <a:schemeClr val="bg1">
                  <a:alpha val="50000"/>
                </a:schemeClr>
              </a:glow>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3600" cap="small" dirty="0">
                  <a:solidFill>
                    <a:srgbClr val="403152"/>
                  </a:solidFill>
                  <a:effectLst/>
                  <a:latin typeface="Abadi MT Condensed Extra Bold"/>
                  <a:ea typeface="Arial Unicode MS"/>
                  <a:cs typeface="Geneva CY"/>
                </a:rPr>
                <a:t>Ending</a:t>
              </a:r>
              <a:endParaRPr lang="en-US" sz="3600" cap="small" dirty="0">
                <a:effectLst/>
                <a:latin typeface="Times"/>
                <a:ea typeface="ＭＳ 明朝"/>
                <a:cs typeface="Times New Roman"/>
              </a:endParaRPr>
            </a:p>
          </p:txBody>
        </p:sp>
        <p:sp>
          <p:nvSpPr>
            <p:cNvPr id="26" name="Text Box 2"/>
            <p:cNvSpPr txBox="1"/>
            <p:nvPr/>
          </p:nvSpPr>
          <p:spPr>
            <a:xfrm>
              <a:off x="4708525" y="2569192"/>
              <a:ext cx="2579370" cy="824846"/>
            </a:xfrm>
            <a:prstGeom prst="rect">
              <a:avLst/>
            </a:prstGeom>
            <a:noFill/>
            <a:ln>
              <a:noFill/>
            </a:ln>
            <a:effectLst>
              <a:glow rad="101600">
                <a:schemeClr val="bg1">
                  <a:alpha val="75000"/>
                </a:schemeClr>
              </a:glow>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a:r>
                <a:rPr lang="en-US" sz="3600" cap="small" dirty="0">
                  <a:solidFill>
                    <a:srgbClr val="008000"/>
                  </a:solidFill>
                  <a:latin typeface="Abadi MT Condensed Extra Bold"/>
                  <a:ea typeface="Arial Unicode MS"/>
                  <a:cs typeface="Arial Rounded MT Bold"/>
                </a:rPr>
                <a:t>Turning</a:t>
              </a:r>
              <a:endParaRPr lang="en-US" sz="3600" cap="small" dirty="0">
                <a:latin typeface="Times"/>
                <a:ea typeface="ＭＳ 明朝"/>
                <a:cs typeface="Times New Roman"/>
              </a:endParaRPr>
            </a:p>
          </p:txBody>
        </p:sp>
      </p:grpSp>
      <p:sp>
        <p:nvSpPr>
          <p:cNvPr id="11" name="Subtitle 2"/>
          <p:cNvSpPr txBox="1">
            <a:spLocks/>
          </p:cNvSpPr>
          <p:nvPr/>
        </p:nvSpPr>
        <p:spPr>
          <a:xfrm>
            <a:off x="0" y="12700"/>
            <a:ext cx="9144000" cy="840847"/>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spcBef>
                <a:spcPts val="0"/>
              </a:spcBef>
            </a:pPr>
            <a:r>
              <a:rPr lang="en-US" sz="3600" cap="small" dirty="0">
                <a:solidFill>
                  <a:srgbClr val="000090"/>
                </a:solidFill>
                <a:latin typeface="Gill Sans"/>
                <a:cs typeface="Gill Sans"/>
              </a:rPr>
              <a:t>The Connected Leader - Storytelling</a:t>
            </a:r>
          </a:p>
        </p:txBody>
      </p:sp>
      <p:sp>
        <p:nvSpPr>
          <p:cNvPr id="2" name="TextBox 1">
            <a:extLst>
              <a:ext uri="{FF2B5EF4-FFF2-40B4-BE49-F238E27FC236}">
                <a16:creationId xmlns:a16="http://schemas.microsoft.com/office/drawing/2014/main" id="{A33EB627-7D67-2A44-B33A-7310FEA61B7A}"/>
              </a:ext>
            </a:extLst>
          </p:cNvPr>
          <p:cNvSpPr txBox="1"/>
          <p:nvPr/>
        </p:nvSpPr>
        <p:spPr>
          <a:xfrm>
            <a:off x="2248348" y="842625"/>
            <a:ext cx="4184725" cy="369332"/>
          </a:xfrm>
          <a:prstGeom prst="rect">
            <a:avLst/>
          </a:prstGeom>
          <a:noFill/>
        </p:spPr>
        <p:txBody>
          <a:bodyPr wrap="square" rtlCol="0">
            <a:spAutoFit/>
          </a:bodyPr>
          <a:lstStyle/>
          <a:p>
            <a:pPr algn="ctr"/>
            <a:r>
              <a:rPr lang="en-US" b="1" dirty="0">
                <a:latin typeface="Candara" panose="020E0502030303020204" pitchFamily="34" charset="0"/>
              </a:rPr>
              <a:t>Structure of a good story</a:t>
            </a:r>
          </a:p>
        </p:txBody>
      </p:sp>
    </p:spTree>
    <p:extLst>
      <p:ext uri="{BB962C8B-B14F-4D97-AF65-F5344CB8AC3E}">
        <p14:creationId xmlns:p14="http://schemas.microsoft.com/office/powerpoint/2010/main" val="525262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VanNess Logo Small 400+ px Wide 061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51" y="6312318"/>
            <a:ext cx="1758955" cy="398696"/>
          </a:xfrm>
          <a:prstGeom prst="rect">
            <a:avLst/>
          </a:prstGeom>
        </p:spPr>
      </p:pic>
      <p:sp>
        <p:nvSpPr>
          <p:cNvPr id="4" name="TextBox 3"/>
          <p:cNvSpPr txBox="1"/>
          <p:nvPr/>
        </p:nvSpPr>
        <p:spPr>
          <a:xfrm>
            <a:off x="435935" y="2448742"/>
            <a:ext cx="8399722" cy="1077218"/>
          </a:xfrm>
          <a:prstGeom prst="rect">
            <a:avLst/>
          </a:prstGeom>
          <a:noFill/>
        </p:spPr>
        <p:txBody>
          <a:bodyPr wrap="square" rtlCol="0">
            <a:spAutoFit/>
          </a:bodyPr>
          <a:lstStyle/>
          <a:p>
            <a:pPr algn="ctr"/>
            <a:r>
              <a:rPr lang="en-US" sz="4000" b="1" dirty="0">
                <a:latin typeface="Candara" panose="020E0502030303020204" pitchFamily="34" charset="0"/>
              </a:rPr>
              <a:t>What makes a good story?</a:t>
            </a:r>
            <a:endParaRPr lang="en-US" sz="4000" b="1" i="1" dirty="0">
              <a:latin typeface="Candara" panose="020E0502030303020204" pitchFamily="34" charset="0"/>
            </a:endParaRPr>
          </a:p>
          <a:p>
            <a:endParaRPr lang="en-US" sz="2400" dirty="0">
              <a:latin typeface="Candara" panose="020E0502030303020204" pitchFamily="34" charset="0"/>
            </a:endParaRPr>
          </a:p>
        </p:txBody>
      </p:sp>
      <p:sp>
        <p:nvSpPr>
          <p:cNvPr id="6" name="Subtitle 2"/>
          <p:cNvSpPr>
            <a:spLocks noGrp="1"/>
          </p:cNvSpPr>
          <p:nvPr>
            <p:ph type="subTitle" idx="1"/>
          </p:nvPr>
        </p:nvSpPr>
        <p:spPr>
          <a:xfrm>
            <a:off x="0" y="12700"/>
            <a:ext cx="9144000" cy="740335"/>
          </a:xfrm>
        </p:spPr>
        <p:txBody>
          <a:bodyPr>
            <a:normAutofit/>
          </a:bodyPr>
          <a:lstStyle/>
          <a:p>
            <a:pPr>
              <a:spcBef>
                <a:spcPts val="0"/>
              </a:spcBef>
            </a:pPr>
            <a:r>
              <a:rPr lang="en-US" cap="small" dirty="0">
                <a:solidFill>
                  <a:srgbClr val="000090"/>
                </a:solidFill>
                <a:latin typeface="Gill Sans"/>
                <a:cs typeface="Gill Sans"/>
              </a:rPr>
              <a:t>The Connected Leader - Storytelling</a:t>
            </a:r>
          </a:p>
        </p:txBody>
      </p:sp>
    </p:spTree>
    <p:extLst>
      <p:ext uri="{BB962C8B-B14F-4D97-AF65-F5344CB8AC3E}">
        <p14:creationId xmlns:p14="http://schemas.microsoft.com/office/powerpoint/2010/main" val="2113094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VanNess Logo Small 400+ px Wide 061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51" y="6312318"/>
            <a:ext cx="1758955" cy="398696"/>
          </a:xfrm>
          <a:prstGeom prst="rect">
            <a:avLst/>
          </a:prstGeom>
        </p:spPr>
      </p:pic>
      <p:sp>
        <p:nvSpPr>
          <p:cNvPr id="4" name="TextBox 3"/>
          <p:cNvSpPr txBox="1"/>
          <p:nvPr/>
        </p:nvSpPr>
        <p:spPr>
          <a:xfrm>
            <a:off x="435935" y="1260022"/>
            <a:ext cx="8399722" cy="3431709"/>
          </a:xfrm>
          <a:prstGeom prst="rect">
            <a:avLst/>
          </a:prstGeom>
          <a:noFill/>
        </p:spPr>
        <p:txBody>
          <a:bodyPr wrap="square" rtlCol="0">
            <a:spAutoFit/>
          </a:bodyPr>
          <a:lstStyle/>
          <a:p>
            <a:pPr algn="ctr"/>
            <a:r>
              <a:rPr lang="en-US" sz="2400" b="1" dirty="0">
                <a:latin typeface="Candara" panose="020E0502030303020204" pitchFamily="34" charset="0"/>
              </a:rPr>
              <a:t>Key Storytelling techniques</a:t>
            </a:r>
            <a:endParaRPr lang="en-US" sz="2400" b="1" i="1" dirty="0">
              <a:latin typeface="Candara" panose="020E0502030303020204" pitchFamily="34" charset="0"/>
            </a:endParaRPr>
          </a:p>
          <a:p>
            <a:endParaRPr lang="en-US" sz="2400" dirty="0">
              <a:latin typeface="Candara" panose="020E0502030303020204" pitchFamily="34" charset="0"/>
            </a:endParaRPr>
          </a:p>
          <a:p>
            <a:pPr marL="342900" indent="-342900">
              <a:spcAft>
                <a:spcPts val="600"/>
              </a:spcAft>
              <a:buFont typeface="Wingdings" pitchFamily="2" charset="2"/>
              <a:buChar char="ü"/>
            </a:pPr>
            <a:r>
              <a:rPr lang="en-US" sz="2400" dirty="0">
                <a:latin typeface="Candara" panose="020E0502030303020204" pitchFamily="34" charset="0"/>
              </a:rPr>
              <a:t>Create suspense or tension</a:t>
            </a:r>
          </a:p>
          <a:p>
            <a:pPr marL="342900" indent="-342900">
              <a:spcAft>
                <a:spcPts val="600"/>
              </a:spcAft>
              <a:buFont typeface="Wingdings" pitchFamily="2" charset="2"/>
              <a:buChar char="ü"/>
            </a:pPr>
            <a:r>
              <a:rPr lang="en-US" sz="2400" dirty="0">
                <a:latin typeface="Candara" panose="020E0502030303020204" pitchFamily="34" charset="0"/>
              </a:rPr>
              <a:t>Tell in the present tense</a:t>
            </a:r>
          </a:p>
          <a:p>
            <a:pPr marL="342900" indent="-342900">
              <a:spcAft>
                <a:spcPts val="600"/>
              </a:spcAft>
              <a:buFont typeface="Wingdings" pitchFamily="2" charset="2"/>
              <a:buChar char="ü"/>
            </a:pPr>
            <a:r>
              <a:rPr lang="en-US" sz="2400" dirty="0">
                <a:latin typeface="Candara" panose="020E0502030303020204" pitchFamily="34" charset="0"/>
              </a:rPr>
              <a:t>Sensory Details – sights, smells, sounds, etc.</a:t>
            </a:r>
          </a:p>
          <a:p>
            <a:pPr marL="342900" indent="-342900">
              <a:spcAft>
                <a:spcPts val="600"/>
              </a:spcAft>
              <a:buFont typeface="Wingdings" pitchFamily="2" charset="2"/>
              <a:buChar char="ü"/>
            </a:pPr>
            <a:r>
              <a:rPr lang="en-US" sz="2400" dirty="0">
                <a:latin typeface="Candara" panose="020E0502030303020204" pitchFamily="34" charset="0"/>
              </a:rPr>
              <a:t>Short sentences – lots of “periods”, vs. commas, </a:t>
            </a:r>
            <a:r>
              <a:rPr lang="en-US" sz="2400" dirty="0" err="1">
                <a:latin typeface="Candara" panose="020E0502030303020204" pitchFamily="34" charset="0"/>
              </a:rPr>
              <a:t>elipsis</a:t>
            </a:r>
            <a:r>
              <a:rPr lang="en-US" sz="2400" dirty="0">
                <a:latin typeface="Candara" panose="020E0502030303020204" pitchFamily="34" charset="0"/>
              </a:rPr>
              <a:t>, etc.</a:t>
            </a:r>
          </a:p>
          <a:p>
            <a:pPr marL="342900" indent="-342900">
              <a:spcAft>
                <a:spcPts val="600"/>
              </a:spcAft>
              <a:buFont typeface="Wingdings" pitchFamily="2" charset="2"/>
              <a:buChar char="ü"/>
            </a:pPr>
            <a:r>
              <a:rPr lang="en-US" sz="2400" dirty="0">
                <a:latin typeface="Candara" panose="020E0502030303020204" pitchFamily="34" charset="0"/>
              </a:rPr>
              <a:t>Vocal Variety – characters, voices, etc.</a:t>
            </a:r>
          </a:p>
          <a:p>
            <a:pPr marL="342900" indent="-342900">
              <a:spcAft>
                <a:spcPts val="600"/>
              </a:spcAft>
              <a:buFont typeface="Wingdings" pitchFamily="2" charset="2"/>
              <a:buChar char="ü"/>
            </a:pPr>
            <a:r>
              <a:rPr lang="en-US" sz="2400" dirty="0">
                <a:latin typeface="Candara" panose="020E0502030303020204" pitchFamily="34" charset="0"/>
              </a:rPr>
              <a:t>Physically embody the story – re-live </a:t>
            </a:r>
            <a:r>
              <a:rPr lang="en-US" sz="2400">
                <a:latin typeface="Candara" panose="020E0502030303020204" pitchFamily="34" charset="0"/>
              </a:rPr>
              <a:t>the moment!</a:t>
            </a:r>
            <a:endParaRPr lang="en-US" sz="2400" dirty="0">
              <a:latin typeface="Candara" panose="020E0502030303020204" pitchFamily="34" charset="0"/>
            </a:endParaRPr>
          </a:p>
        </p:txBody>
      </p:sp>
      <p:sp>
        <p:nvSpPr>
          <p:cNvPr id="6" name="Subtitle 2"/>
          <p:cNvSpPr>
            <a:spLocks noGrp="1"/>
          </p:cNvSpPr>
          <p:nvPr>
            <p:ph type="subTitle" idx="1"/>
          </p:nvPr>
        </p:nvSpPr>
        <p:spPr>
          <a:xfrm>
            <a:off x="0" y="12700"/>
            <a:ext cx="9144000" cy="740335"/>
          </a:xfrm>
        </p:spPr>
        <p:txBody>
          <a:bodyPr>
            <a:normAutofit/>
          </a:bodyPr>
          <a:lstStyle/>
          <a:p>
            <a:pPr>
              <a:spcBef>
                <a:spcPts val="0"/>
              </a:spcBef>
            </a:pPr>
            <a:r>
              <a:rPr lang="en-US" cap="small" dirty="0">
                <a:solidFill>
                  <a:srgbClr val="000090"/>
                </a:solidFill>
                <a:latin typeface="Gill Sans"/>
                <a:cs typeface="Gill Sans"/>
              </a:rPr>
              <a:t>The Connected Leader - Storytelling</a:t>
            </a:r>
          </a:p>
        </p:txBody>
      </p:sp>
    </p:spTree>
    <p:extLst>
      <p:ext uri="{BB962C8B-B14F-4D97-AF65-F5344CB8AC3E}">
        <p14:creationId xmlns:p14="http://schemas.microsoft.com/office/powerpoint/2010/main" val="173877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VanNess Logo Small 400+ px Wide 061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5983" y="250734"/>
            <a:ext cx="4228635" cy="958490"/>
          </a:xfrm>
          <a:prstGeom prst="rect">
            <a:avLst/>
          </a:prstGeom>
        </p:spPr>
      </p:pic>
      <p:sp>
        <p:nvSpPr>
          <p:cNvPr id="8" name="Title 7"/>
          <p:cNvSpPr>
            <a:spLocks noGrp="1"/>
          </p:cNvSpPr>
          <p:nvPr>
            <p:ph type="ctrTitle"/>
          </p:nvPr>
        </p:nvSpPr>
        <p:spPr>
          <a:xfrm>
            <a:off x="8300" y="2448031"/>
            <a:ext cx="9144000" cy="993451"/>
          </a:xfrm>
        </p:spPr>
        <p:txBody>
          <a:bodyPr>
            <a:normAutofit fontScale="90000"/>
          </a:bodyPr>
          <a:lstStyle/>
          <a:p>
            <a:pPr>
              <a:spcBef>
                <a:spcPts val="0"/>
              </a:spcBef>
            </a:pPr>
            <a:r>
              <a:rPr lang="en-US" sz="6000" cap="small" dirty="0">
                <a:solidFill>
                  <a:srgbClr val="7030A0"/>
                </a:solidFill>
                <a:latin typeface="Gill Sans"/>
                <a:cs typeface="Gill Sans"/>
              </a:rPr>
              <a:t>Thank You!</a:t>
            </a:r>
            <a:endParaRPr lang="en-US" sz="2200" cap="small" dirty="0">
              <a:solidFill>
                <a:srgbClr val="7030A0"/>
              </a:solidFill>
              <a:latin typeface="Gill Sans"/>
              <a:cs typeface="Gill Sans"/>
            </a:endParaRPr>
          </a:p>
        </p:txBody>
      </p:sp>
      <p:sp>
        <p:nvSpPr>
          <p:cNvPr id="5" name="Title 7"/>
          <p:cNvSpPr txBox="1">
            <a:spLocks/>
          </p:cNvSpPr>
          <p:nvPr/>
        </p:nvSpPr>
        <p:spPr>
          <a:xfrm>
            <a:off x="8300" y="4899042"/>
            <a:ext cx="9144000" cy="1323958"/>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r>
              <a:rPr lang="en-US" sz="2100" dirty="0">
                <a:solidFill>
                  <a:srgbClr val="011893"/>
                </a:solidFill>
                <a:latin typeface="Candara" charset="0"/>
                <a:ea typeface="Candara" charset="0"/>
                <a:cs typeface="Candara" charset="0"/>
              </a:rPr>
              <a:t>  Programs for groups   •   Coaching for individuals   •   Consulting for organizations</a:t>
            </a:r>
          </a:p>
          <a:p>
            <a:pPr algn="l">
              <a:spcBef>
                <a:spcPts val="0"/>
              </a:spcBef>
            </a:pPr>
            <a:r>
              <a:rPr lang="en-US" sz="2100" dirty="0">
                <a:solidFill>
                  <a:srgbClr val="011893"/>
                </a:solidFill>
                <a:latin typeface="Candara" charset="0"/>
                <a:ea typeface="Candara" charset="0"/>
                <a:cs typeface="Candara" charset="0"/>
              </a:rPr>
              <a:t>        Live your Values      •     Develop your leaders      •      Improve your culture</a:t>
            </a:r>
          </a:p>
          <a:p>
            <a:pPr>
              <a:spcBef>
                <a:spcPts val="0"/>
              </a:spcBef>
            </a:pPr>
            <a:endParaRPr lang="en-US" sz="2100" b="1" dirty="0">
              <a:solidFill>
                <a:srgbClr val="011893"/>
              </a:solidFill>
              <a:latin typeface="Candara" charset="0"/>
              <a:ea typeface="Candara" charset="0"/>
              <a:cs typeface="Candara" charset="0"/>
            </a:endParaRPr>
          </a:p>
          <a:p>
            <a:pPr>
              <a:spcBef>
                <a:spcPts val="0"/>
              </a:spcBef>
            </a:pPr>
            <a:r>
              <a:rPr lang="en-US" sz="2100" b="1" dirty="0" err="1">
                <a:solidFill>
                  <a:srgbClr val="011893"/>
                </a:solidFill>
                <a:latin typeface="Candara" charset="0"/>
                <a:ea typeface="Candara" charset="0"/>
                <a:cs typeface="Candara" charset="0"/>
              </a:rPr>
              <a:t>www.vn-co.com</a:t>
            </a:r>
            <a:endParaRPr lang="en-US" sz="2000" b="1" dirty="0">
              <a:solidFill>
                <a:srgbClr val="011893"/>
              </a:solidFill>
              <a:latin typeface="Candara" charset="0"/>
              <a:ea typeface="Candara" charset="0"/>
              <a:cs typeface="Candara" charset="0"/>
            </a:endParaRPr>
          </a:p>
        </p:txBody>
      </p:sp>
    </p:spTree>
    <p:extLst>
      <p:ext uri="{BB962C8B-B14F-4D97-AF65-F5344CB8AC3E}">
        <p14:creationId xmlns:p14="http://schemas.microsoft.com/office/powerpoint/2010/main" val="3437870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VanNess Logo Small 400+ px Wide 061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51" y="6312318"/>
            <a:ext cx="1758955" cy="398696"/>
          </a:xfrm>
          <a:prstGeom prst="rect">
            <a:avLst/>
          </a:prstGeom>
        </p:spPr>
      </p:pic>
      <p:sp>
        <p:nvSpPr>
          <p:cNvPr id="7" name="Title 7"/>
          <p:cNvSpPr>
            <a:spLocks noGrp="1"/>
          </p:cNvSpPr>
          <p:nvPr>
            <p:ph type="ctrTitle"/>
          </p:nvPr>
        </p:nvSpPr>
        <p:spPr>
          <a:xfrm>
            <a:off x="0" y="2435574"/>
            <a:ext cx="9144000" cy="2682775"/>
          </a:xfrm>
        </p:spPr>
        <p:txBody>
          <a:bodyPr>
            <a:noAutofit/>
          </a:bodyPr>
          <a:lstStyle/>
          <a:p>
            <a:r>
              <a:rPr lang="en-US" sz="3600" dirty="0">
                <a:latin typeface="Candara"/>
                <a:cs typeface="Candara"/>
              </a:rPr>
              <a:t>“Connection is why we’re here. </a:t>
            </a:r>
            <a:br>
              <a:rPr lang="en-US" sz="3600" dirty="0">
                <a:latin typeface="Candara"/>
                <a:cs typeface="Candara"/>
              </a:rPr>
            </a:br>
            <a:r>
              <a:rPr lang="en-US" sz="3600" dirty="0">
                <a:latin typeface="Candara"/>
                <a:cs typeface="Candara"/>
              </a:rPr>
              <a:t>It’s what gives purpose and meaning </a:t>
            </a:r>
            <a:br>
              <a:rPr lang="en-US" sz="3600" dirty="0">
                <a:latin typeface="Candara"/>
                <a:cs typeface="Candara"/>
              </a:rPr>
            </a:br>
            <a:r>
              <a:rPr lang="en-US" sz="3600" dirty="0">
                <a:latin typeface="Candara"/>
                <a:cs typeface="Candara"/>
              </a:rPr>
              <a:t>to our lives. </a:t>
            </a:r>
            <a:br>
              <a:rPr lang="en-US" sz="3600" dirty="0">
                <a:latin typeface="Candara"/>
                <a:cs typeface="Candara"/>
              </a:rPr>
            </a:br>
            <a:r>
              <a:rPr lang="en-US" sz="3600" dirty="0">
                <a:latin typeface="Candara"/>
                <a:cs typeface="Candara"/>
              </a:rPr>
              <a:t>In order for connection to happen, </a:t>
            </a:r>
            <a:br>
              <a:rPr lang="en-US" sz="3600" dirty="0">
                <a:latin typeface="Candara"/>
                <a:cs typeface="Candara"/>
              </a:rPr>
            </a:br>
            <a:r>
              <a:rPr lang="en-US" sz="3600" dirty="0">
                <a:latin typeface="Candara"/>
                <a:cs typeface="Candara"/>
              </a:rPr>
              <a:t>we have to allow ourselves to be seen.”			</a:t>
            </a:r>
            <a:br>
              <a:rPr lang="en-US" sz="3600" dirty="0">
                <a:latin typeface="Candara"/>
                <a:cs typeface="Candara"/>
              </a:rPr>
            </a:br>
            <a:r>
              <a:rPr lang="en-US" sz="3600" dirty="0">
                <a:latin typeface="Candara"/>
                <a:cs typeface="Candara"/>
              </a:rPr>
              <a:t>- </a:t>
            </a:r>
            <a:r>
              <a:rPr lang="en-US" sz="3600" dirty="0" err="1">
                <a:latin typeface="Candara"/>
                <a:cs typeface="Candara"/>
              </a:rPr>
              <a:t>Brene</a:t>
            </a:r>
            <a:r>
              <a:rPr lang="en-US" sz="3600" dirty="0">
                <a:latin typeface="Candara"/>
                <a:cs typeface="Candara"/>
              </a:rPr>
              <a:t> Brown</a:t>
            </a:r>
          </a:p>
        </p:txBody>
      </p:sp>
      <p:sp>
        <p:nvSpPr>
          <p:cNvPr id="6" name="Title 7"/>
          <p:cNvSpPr txBox="1">
            <a:spLocks/>
          </p:cNvSpPr>
          <p:nvPr/>
        </p:nvSpPr>
        <p:spPr>
          <a:xfrm>
            <a:off x="0" y="0"/>
            <a:ext cx="9144000" cy="124460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n-US" sz="3600" cap="small" dirty="0">
                <a:solidFill>
                  <a:srgbClr val="000090"/>
                </a:solidFill>
                <a:latin typeface="Gill Sans"/>
                <a:cs typeface="Gill Sans"/>
              </a:rPr>
              <a:t>The Connected Leader - Storytelling</a:t>
            </a:r>
          </a:p>
        </p:txBody>
      </p:sp>
    </p:spTree>
    <p:extLst>
      <p:ext uri="{BB962C8B-B14F-4D97-AF65-F5344CB8AC3E}">
        <p14:creationId xmlns:p14="http://schemas.microsoft.com/office/powerpoint/2010/main" val="498876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VanNess Logo Small 400+ px Wide 061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51" y="6312318"/>
            <a:ext cx="1758955" cy="398696"/>
          </a:xfrm>
          <a:prstGeom prst="rect">
            <a:avLst/>
          </a:prstGeom>
        </p:spPr>
      </p:pic>
      <p:sp>
        <p:nvSpPr>
          <p:cNvPr id="7" name="Title 7"/>
          <p:cNvSpPr>
            <a:spLocks noGrp="1"/>
          </p:cNvSpPr>
          <p:nvPr>
            <p:ph type="ctrTitle"/>
          </p:nvPr>
        </p:nvSpPr>
        <p:spPr>
          <a:xfrm>
            <a:off x="0" y="2435574"/>
            <a:ext cx="9144000" cy="2682775"/>
          </a:xfrm>
        </p:spPr>
        <p:txBody>
          <a:bodyPr>
            <a:noAutofit/>
          </a:bodyPr>
          <a:lstStyle/>
          <a:p>
            <a:r>
              <a:rPr lang="en-US" sz="3600" dirty="0">
                <a:latin typeface="Candara"/>
                <a:cs typeface="Candara"/>
              </a:rPr>
              <a:t>Connecting with others </a:t>
            </a:r>
            <a:br>
              <a:rPr lang="en-US" sz="3600" dirty="0">
                <a:latin typeface="Candara"/>
                <a:cs typeface="Candara"/>
              </a:rPr>
            </a:br>
            <a:r>
              <a:rPr lang="en-US" sz="3600" dirty="0">
                <a:latin typeface="Candara"/>
                <a:cs typeface="Candara"/>
              </a:rPr>
              <a:t>through </a:t>
            </a:r>
            <a:r>
              <a:rPr lang="en-US" sz="3600" b="1" i="1" dirty="0">
                <a:latin typeface="Candara"/>
                <a:cs typeface="Candara"/>
              </a:rPr>
              <a:t>how</a:t>
            </a:r>
            <a:r>
              <a:rPr lang="en-US" sz="3600" b="1" dirty="0">
                <a:latin typeface="Candara"/>
                <a:cs typeface="Candara"/>
              </a:rPr>
              <a:t> </a:t>
            </a:r>
            <a:r>
              <a:rPr lang="en-US" sz="3600" dirty="0">
                <a:latin typeface="Candara"/>
                <a:cs typeface="Candara"/>
              </a:rPr>
              <a:t>we communicate </a:t>
            </a:r>
            <a:br>
              <a:rPr lang="en-US" sz="3600" dirty="0">
                <a:latin typeface="Candara"/>
                <a:cs typeface="Candara"/>
              </a:rPr>
            </a:br>
            <a:r>
              <a:rPr lang="en-US" sz="3600" dirty="0">
                <a:latin typeface="Candara"/>
                <a:cs typeface="Candara"/>
              </a:rPr>
              <a:t>can help build</a:t>
            </a:r>
            <a:br>
              <a:rPr lang="en-US" sz="3600" dirty="0">
                <a:latin typeface="Candara"/>
                <a:cs typeface="Candara"/>
              </a:rPr>
            </a:br>
            <a:r>
              <a:rPr lang="en-US" sz="3600" dirty="0">
                <a:latin typeface="Candara"/>
                <a:cs typeface="Candara"/>
              </a:rPr>
              <a:t>trust and collaboration </a:t>
            </a:r>
            <a:br>
              <a:rPr lang="en-US" sz="3600" dirty="0">
                <a:latin typeface="Candara"/>
                <a:cs typeface="Candara"/>
              </a:rPr>
            </a:br>
            <a:r>
              <a:rPr lang="en-US" sz="3600" dirty="0">
                <a:latin typeface="Candara"/>
                <a:cs typeface="Candara"/>
              </a:rPr>
              <a:t>and allow a school community </a:t>
            </a:r>
            <a:br>
              <a:rPr lang="en-US" sz="3600" dirty="0">
                <a:latin typeface="Candara"/>
                <a:cs typeface="Candara"/>
              </a:rPr>
            </a:br>
            <a:r>
              <a:rPr lang="en-US" sz="3600" dirty="0">
                <a:latin typeface="Candara"/>
                <a:cs typeface="Candara"/>
              </a:rPr>
              <a:t>to increase student success.</a:t>
            </a:r>
          </a:p>
        </p:txBody>
      </p:sp>
      <p:sp>
        <p:nvSpPr>
          <p:cNvPr id="6" name="Title 7"/>
          <p:cNvSpPr txBox="1">
            <a:spLocks/>
          </p:cNvSpPr>
          <p:nvPr/>
        </p:nvSpPr>
        <p:spPr>
          <a:xfrm>
            <a:off x="0" y="0"/>
            <a:ext cx="9144000" cy="124460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n-US" sz="3600" cap="small" dirty="0">
                <a:solidFill>
                  <a:srgbClr val="000090"/>
                </a:solidFill>
                <a:latin typeface="Gill Sans"/>
                <a:cs typeface="Gill Sans"/>
              </a:rPr>
              <a:t>The Connected Leader - Storytelling</a:t>
            </a:r>
          </a:p>
        </p:txBody>
      </p:sp>
    </p:spTree>
    <p:extLst>
      <p:ext uri="{BB962C8B-B14F-4D97-AF65-F5344CB8AC3E}">
        <p14:creationId xmlns:p14="http://schemas.microsoft.com/office/powerpoint/2010/main" val="3982030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VanNess Logo Small 400+ px Wide 061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51" y="6312318"/>
            <a:ext cx="1758955" cy="398696"/>
          </a:xfrm>
          <a:prstGeom prst="rect">
            <a:avLst/>
          </a:prstGeom>
        </p:spPr>
      </p:pic>
      <p:sp>
        <p:nvSpPr>
          <p:cNvPr id="4" name="TextBox 3"/>
          <p:cNvSpPr txBox="1"/>
          <p:nvPr/>
        </p:nvSpPr>
        <p:spPr>
          <a:xfrm>
            <a:off x="8470" y="2332136"/>
            <a:ext cx="9144000" cy="3785652"/>
          </a:xfrm>
          <a:prstGeom prst="rect">
            <a:avLst/>
          </a:prstGeom>
          <a:noFill/>
        </p:spPr>
        <p:txBody>
          <a:bodyPr wrap="square" rtlCol="0">
            <a:spAutoFit/>
          </a:bodyPr>
          <a:lstStyle/>
          <a:p>
            <a:pPr algn="ctr"/>
            <a:r>
              <a:rPr lang="en-US" sz="4000" dirty="0">
                <a:latin typeface="Candara"/>
                <a:cs typeface="Candara"/>
              </a:rPr>
              <a:t>What does it mean to </a:t>
            </a:r>
          </a:p>
          <a:p>
            <a:pPr algn="ctr"/>
            <a:r>
              <a:rPr lang="en-US" sz="4000" b="1" i="1" cap="small" dirty="0">
                <a:latin typeface="Candara"/>
                <a:cs typeface="Candara"/>
              </a:rPr>
              <a:t>Connect</a:t>
            </a:r>
          </a:p>
          <a:p>
            <a:pPr algn="ctr"/>
            <a:r>
              <a:rPr lang="en-US" sz="4000" dirty="0">
                <a:latin typeface="Candara"/>
                <a:cs typeface="Candara"/>
              </a:rPr>
              <a:t>or be </a:t>
            </a:r>
          </a:p>
          <a:p>
            <a:pPr algn="ctr"/>
            <a:r>
              <a:rPr lang="en-US" sz="4000" b="1" i="1" cap="small" dirty="0">
                <a:latin typeface="Candara"/>
                <a:cs typeface="Candara"/>
              </a:rPr>
              <a:t>Connected</a:t>
            </a:r>
            <a:r>
              <a:rPr lang="en-US" sz="4000" b="1" i="1" dirty="0">
                <a:latin typeface="Candara"/>
                <a:cs typeface="Candara"/>
              </a:rPr>
              <a:t>?</a:t>
            </a:r>
          </a:p>
          <a:p>
            <a:pPr algn="ctr"/>
            <a:endParaRPr lang="en-US" sz="4000" b="1" i="1" dirty="0">
              <a:latin typeface="Candara"/>
              <a:cs typeface="Candara"/>
            </a:endParaRPr>
          </a:p>
          <a:p>
            <a:pPr algn="ctr"/>
            <a:r>
              <a:rPr lang="en-US" sz="4000" b="1" i="1" dirty="0">
                <a:solidFill>
                  <a:schemeClr val="tx2"/>
                </a:solidFill>
                <a:latin typeface="Candara"/>
                <a:cs typeface="Candara"/>
              </a:rPr>
              <a:t>{CHAT!]</a:t>
            </a:r>
            <a:endParaRPr lang="en-US" sz="4000" b="1" dirty="0">
              <a:solidFill>
                <a:schemeClr val="tx2"/>
              </a:solidFill>
              <a:latin typeface="Candara"/>
              <a:cs typeface="Candara"/>
            </a:endParaRPr>
          </a:p>
        </p:txBody>
      </p:sp>
      <p:sp>
        <p:nvSpPr>
          <p:cNvPr id="6" name="Title 7"/>
          <p:cNvSpPr txBox="1">
            <a:spLocks/>
          </p:cNvSpPr>
          <p:nvPr/>
        </p:nvSpPr>
        <p:spPr>
          <a:xfrm>
            <a:off x="0" y="0"/>
            <a:ext cx="9144000" cy="124460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n-US" sz="3600" cap="small" dirty="0">
                <a:solidFill>
                  <a:srgbClr val="000090"/>
                </a:solidFill>
                <a:latin typeface="Gill Sans"/>
                <a:cs typeface="Gill Sans"/>
              </a:rPr>
              <a:t>The Connected Leader - Storytelling</a:t>
            </a:r>
          </a:p>
        </p:txBody>
      </p:sp>
    </p:spTree>
    <p:extLst>
      <p:ext uri="{BB962C8B-B14F-4D97-AF65-F5344CB8AC3E}">
        <p14:creationId xmlns:p14="http://schemas.microsoft.com/office/powerpoint/2010/main" val="687342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VanNess Logo Small 400+ px Wide 061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51" y="6312318"/>
            <a:ext cx="1758955" cy="398696"/>
          </a:xfrm>
          <a:prstGeom prst="rect">
            <a:avLst/>
          </a:prstGeom>
        </p:spPr>
      </p:pic>
      <p:sp>
        <p:nvSpPr>
          <p:cNvPr id="7" name="Title 7"/>
          <p:cNvSpPr>
            <a:spLocks noGrp="1"/>
          </p:cNvSpPr>
          <p:nvPr>
            <p:ph type="ctrTitle"/>
          </p:nvPr>
        </p:nvSpPr>
        <p:spPr>
          <a:xfrm>
            <a:off x="0" y="2435574"/>
            <a:ext cx="9144000" cy="2682775"/>
          </a:xfrm>
        </p:spPr>
        <p:txBody>
          <a:bodyPr>
            <a:noAutofit/>
          </a:bodyPr>
          <a:lstStyle/>
          <a:p>
            <a:r>
              <a:rPr lang="en-US" sz="6000" dirty="0">
                <a:latin typeface="Candara"/>
                <a:cs typeface="Candara"/>
              </a:rPr>
              <a:t>How?</a:t>
            </a:r>
          </a:p>
        </p:txBody>
      </p:sp>
      <p:sp>
        <p:nvSpPr>
          <p:cNvPr id="6" name="Title 7"/>
          <p:cNvSpPr txBox="1">
            <a:spLocks/>
          </p:cNvSpPr>
          <p:nvPr/>
        </p:nvSpPr>
        <p:spPr>
          <a:xfrm>
            <a:off x="0" y="0"/>
            <a:ext cx="9144000" cy="124460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n-US" sz="3600" cap="small" dirty="0">
                <a:solidFill>
                  <a:srgbClr val="000090"/>
                </a:solidFill>
                <a:latin typeface="Gill Sans"/>
                <a:cs typeface="Gill Sans"/>
              </a:rPr>
              <a:t>The Connected Leader - Storytelling</a:t>
            </a:r>
          </a:p>
        </p:txBody>
      </p:sp>
    </p:spTree>
    <p:extLst>
      <p:ext uri="{BB962C8B-B14F-4D97-AF65-F5344CB8AC3E}">
        <p14:creationId xmlns:p14="http://schemas.microsoft.com/office/powerpoint/2010/main" val="1061502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VanNess Logo Small 400+ px Wide 061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51" y="6312318"/>
            <a:ext cx="1758955" cy="398696"/>
          </a:xfrm>
          <a:prstGeom prst="rect">
            <a:avLst/>
          </a:prstGeom>
        </p:spPr>
      </p:pic>
      <p:sp>
        <p:nvSpPr>
          <p:cNvPr id="3" name="Subtitle 2"/>
          <p:cNvSpPr>
            <a:spLocks noGrp="1"/>
          </p:cNvSpPr>
          <p:nvPr>
            <p:ph type="subTitle" idx="1"/>
          </p:nvPr>
        </p:nvSpPr>
        <p:spPr>
          <a:xfrm>
            <a:off x="0" y="0"/>
            <a:ext cx="9144000" cy="1752600"/>
          </a:xfrm>
        </p:spPr>
        <p:txBody>
          <a:bodyPr/>
          <a:lstStyle/>
          <a:p>
            <a:r>
              <a:rPr lang="en-US" dirty="0">
                <a:solidFill>
                  <a:srgbClr val="000090"/>
                </a:solidFill>
                <a:latin typeface="Gill Sans"/>
                <a:cs typeface="Gill Sans"/>
              </a:rPr>
              <a:t>THE </a:t>
            </a:r>
            <a:br>
              <a:rPr lang="en-US" dirty="0">
                <a:solidFill>
                  <a:srgbClr val="000090"/>
                </a:solidFill>
                <a:latin typeface="Gill Sans"/>
                <a:cs typeface="Gill Sans"/>
              </a:rPr>
            </a:br>
            <a:r>
              <a:rPr lang="en-US" dirty="0">
                <a:solidFill>
                  <a:srgbClr val="000090"/>
                </a:solidFill>
                <a:latin typeface="Gill Sans"/>
                <a:cs typeface="Gill Sans"/>
              </a:rPr>
              <a:t>CONNECTED COMMUNICATOR</a:t>
            </a:r>
          </a:p>
          <a:p>
            <a:r>
              <a:rPr lang="en-US" dirty="0">
                <a:solidFill>
                  <a:srgbClr val="000090"/>
                </a:solidFill>
                <a:latin typeface="Gill Sans"/>
                <a:cs typeface="Gill Sans"/>
              </a:rPr>
              <a:t>MODEL</a:t>
            </a:r>
            <a:endParaRPr lang="en-US" dirty="0"/>
          </a:p>
        </p:txBody>
      </p:sp>
      <p:sp>
        <p:nvSpPr>
          <p:cNvPr id="9" name="Oval 8"/>
          <p:cNvSpPr/>
          <p:nvPr/>
        </p:nvSpPr>
        <p:spPr>
          <a:xfrm>
            <a:off x="1748155" y="1752600"/>
            <a:ext cx="3194553" cy="3196057"/>
          </a:xfrm>
          <a:prstGeom prst="ellipse">
            <a:avLst/>
          </a:prstGeom>
          <a:solidFill>
            <a:srgbClr val="1270FF">
              <a:alpha val="46000"/>
            </a:srgbClr>
          </a:solidFill>
          <a:ln/>
        </p:spPr>
        <p:style>
          <a:lnRef idx="1">
            <a:schemeClr val="accent1"/>
          </a:lnRef>
          <a:fillRef idx="3">
            <a:schemeClr val="accent1"/>
          </a:fillRef>
          <a:effectRef idx="2">
            <a:schemeClr val="accent1"/>
          </a:effectRef>
          <a:fontRef idx="minor">
            <a:schemeClr val="lt1"/>
          </a:fontRef>
        </p:style>
        <p:txBody>
          <a:bodyPr/>
          <a:lstStyle/>
          <a:p>
            <a:pPr marL="0" marR="0">
              <a:spcBef>
                <a:spcPts val="0"/>
              </a:spcBef>
              <a:spcAft>
                <a:spcPts val="0"/>
              </a:spcAft>
            </a:pPr>
            <a:r>
              <a:rPr lang="en-US" sz="1400" kern="1200">
                <a:effectLst/>
                <a:ea typeface="Times New Roman"/>
                <a:cs typeface="Times New Roman"/>
              </a:rPr>
              <a:t> </a:t>
            </a:r>
            <a:endParaRPr lang="en-US" sz="1400" kern="1200">
              <a:effectLst/>
              <a:ea typeface="ＭＳ 明朝"/>
              <a:cs typeface="Times New Roman"/>
            </a:endParaRPr>
          </a:p>
        </p:txBody>
      </p:sp>
      <p:sp>
        <p:nvSpPr>
          <p:cNvPr id="10" name="Text Box 2"/>
          <p:cNvSpPr txBox="1"/>
          <p:nvPr/>
        </p:nvSpPr>
        <p:spPr>
          <a:xfrm>
            <a:off x="1981835" y="2569192"/>
            <a:ext cx="2032238" cy="825561"/>
          </a:xfrm>
          <a:prstGeom prst="rect">
            <a:avLst/>
          </a:prstGeom>
          <a:noFill/>
          <a:ln>
            <a:noFill/>
          </a:ln>
          <a:effectLst>
            <a:glow rad="101600">
              <a:schemeClr val="bg1">
                <a:alpha val="75000"/>
              </a:schemeClr>
            </a:glow>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2200" dirty="0">
                <a:solidFill>
                  <a:srgbClr val="1F497D"/>
                </a:solidFill>
                <a:effectLst/>
                <a:latin typeface="Abadi MT Condensed Extra Bold"/>
                <a:ea typeface="Arial Unicode MS"/>
                <a:cs typeface="Futura"/>
              </a:rPr>
              <a:t>Connect with</a:t>
            </a:r>
            <a:endParaRPr lang="en-US" sz="1000" dirty="0">
              <a:effectLst/>
              <a:latin typeface="Times"/>
              <a:ea typeface="ＭＳ 明朝"/>
              <a:cs typeface="Times New Roman"/>
            </a:endParaRPr>
          </a:p>
          <a:p>
            <a:pPr marL="0" marR="0">
              <a:spcBef>
                <a:spcPts val="0"/>
              </a:spcBef>
              <a:spcAft>
                <a:spcPts val="0"/>
              </a:spcAft>
            </a:pPr>
            <a:r>
              <a:rPr lang="en-US" sz="2200" dirty="0">
                <a:solidFill>
                  <a:srgbClr val="1F497D"/>
                </a:solidFill>
                <a:effectLst/>
                <a:latin typeface="Abadi MT Condensed Extra Bold"/>
                <a:ea typeface="Arial Unicode MS"/>
                <a:cs typeface="Futura"/>
              </a:rPr>
              <a:t>YOURSELF</a:t>
            </a:r>
            <a:endParaRPr lang="en-US" sz="1000" dirty="0">
              <a:effectLst/>
              <a:latin typeface="Times"/>
              <a:ea typeface="ＭＳ 明朝"/>
              <a:cs typeface="Times New Roman"/>
            </a:endParaRPr>
          </a:p>
        </p:txBody>
      </p:sp>
    </p:spTree>
    <p:extLst>
      <p:ext uri="{BB962C8B-B14F-4D97-AF65-F5344CB8AC3E}">
        <p14:creationId xmlns:p14="http://schemas.microsoft.com/office/powerpoint/2010/main" val="1914812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VanNess Logo Small 400+ px Wide 061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51" y="6312318"/>
            <a:ext cx="1758955" cy="398696"/>
          </a:xfrm>
          <a:prstGeom prst="rect">
            <a:avLst/>
          </a:prstGeom>
        </p:spPr>
      </p:pic>
      <p:sp>
        <p:nvSpPr>
          <p:cNvPr id="6" name="Subtitle 2"/>
          <p:cNvSpPr>
            <a:spLocks noGrp="1"/>
          </p:cNvSpPr>
          <p:nvPr>
            <p:ph type="subTitle" idx="1"/>
          </p:nvPr>
        </p:nvSpPr>
        <p:spPr>
          <a:xfrm>
            <a:off x="0" y="0"/>
            <a:ext cx="9144000" cy="1752600"/>
          </a:xfrm>
        </p:spPr>
        <p:txBody>
          <a:bodyPr/>
          <a:lstStyle/>
          <a:p>
            <a:r>
              <a:rPr lang="en-US" dirty="0">
                <a:solidFill>
                  <a:srgbClr val="000090"/>
                </a:solidFill>
                <a:latin typeface="Gill Sans"/>
                <a:cs typeface="Gill Sans"/>
              </a:rPr>
              <a:t>THE </a:t>
            </a:r>
            <a:br>
              <a:rPr lang="en-US" dirty="0">
                <a:solidFill>
                  <a:srgbClr val="000090"/>
                </a:solidFill>
                <a:latin typeface="Gill Sans"/>
                <a:cs typeface="Gill Sans"/>
              </a:rPr>
            </a:br>
            <a:r>
              <a:rPr lang="en-US" dirty="0">
                <a:solidFill>
                  <a:srgbClr val="000090"/>
                </a:solidFill>
                <a:latin typeface="Gill Sans"/>
                <a:cs typeface="Gill Sans"/>
              </a:rPr>
              <a:t>CONNECTED COMMUNICATOR</a:t>
            </a:r>
          </a:p>
          <a:p>
            <a:r>
              <a:rPr lang="en-US" dirty="0">
                <a:solidFill>
                  <a:srgbClr val="000090"/>
                </a:solidFill>
                <a:latin typeface="Gill Sans"/>
                <a:cs typeface="Gill Sans"/>
              </a:rPr>
              <a:t>MODEL</a:t>
            </a:r>
            <a:endParaRPr lang="en-US" dirty="0"/>
          </a:p>
        </p:txBody>
      </p:sp>
      <p:pic>
        <p:nvPicPr>
          <p:cNvPr id="11" name="Picture 10" descr="VanNess Logo Small 400+ px Wide 061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51" y="6312318"/>
            <a:ext cx="1758955" cy="398696"/>
          </a:xfrm>
          <a:prstGeom prst="rect">
            <a:avLst/>
          </a:prstGeom>
        </p:spPr>
      </p:pic>
      <p:sp>
        <p:nvSpPr>
          <p:cNvPr id="12" name="Subtitle 2"/>
          <p:cNvSpPr txBox="1">
            <a:spLocks/>
          </p:cNvSpPr>
          <p:nvPr/>
        </p:nvSpPr>
        <p:spPr>
          <a:xfrm>
            <a:off x="0" y="0"/>
            <a:ext cx="9144000" cy="175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a:solidFill>
                  <a:srgbClr val="000090"/>
                </a:solidFill>
                <a:latin typeface="Gill Sans"/>
                <a:cs typeface="Gill Sans"/>
              </a:rPr>
              <a:t>THE </a:t>
            </a:r>
            <a:br>
              <a:rPr lang="en-US">
                <a:solidFill>
                  <a:srgbClr val="000090"/>
                </a:solidFill>
                <a:latin typeface="Gill Sans"/>
                <a:cs typeface="Gill Sans"/>
              </a:rPr>
            </a:br>
            <a:r>
              <a:rPr lang="en-US">
                <a:solidFill>
                  <a:srgbClr val="000090"/>
                </a:solidFill>
                <a:latin typeface="Gill Sans"/>
                <a:cs typeface="Gill Sans"/>
              </a:rPr>
              <a:t>CONNECTED COMMUNICATOR</a:t>
            </a:r>
          </a:p>
          <a:p>
            <a:r>
              <a:rPr lang="en-US">
                <a:solidFill>
                  <a:srgbClr val="000090"/>
                </a:solidFill>
                <a:latin typeface="Gill Sans"/>
                <a:cs typeface="Gill Sans"/>
              </a:rPr>
              <a:t>MODEL</a:t>
            </a:r>
            <a:endParaRPr lang="en-US" dirty="0"/>
          </a:p>
        </p:txBody>
      </p:sp>
      <p:sp>
        <p:nvSpPr>
          <p:cNvPr id="13" name="Oval 12"/>
          <p:cNvSpPr/>
          <p:nvPr/>
        </p:nvSpPr>
        <p:spPr>
          <a:xfrm>
            <a:off x="1748155" y="1752600"/>
            <a:ext cx="3194553" cy="3196057"/>
          </a:xfrm>
          <a:prstGeom prst="ellipse">
            <a:avLst/>
          </a:prstGeom>
          <a:solidFill>
            <a:srgbClr val="1270FF">
              <a:alpha val="46000"/>
            </a:srgbClr>
          </a:solidFill>
          <a:ln/>
        </p:spPr>
        <p:style>
          <a:lnRef idx="1">
            <a:schemeClr val="accent1"/>
          </a:lnRef>
          <a:fillRef idx="3">
            <a:schemeClr val="accent1"/>
          </a:fillRef>
          <a:effectRef idx="2">
            <a:schemeClr val="accent1"/>
          </a:effectRef>
          <a:fontRef idx="minor">
            <a:schemeClr val="lt1"/>
          </a:fontRef>
        </p:style>
        <p:txBody>
          <a:bodyPr/>
          <a:lstStyle/>
          <a:p>
            <a:pPr marL="0" marR="0">
              <a:spcBef>
                <a:spcPts val="0"/>
              </a:spcBef>
              <a:spcAft>
                <a:spcPts val="0"/>
              </a:spcAft>
            </a:pPr>
            <a:r>
              <a:rPr lang="en-US" sz="1400" kern="1200">
                <a:effectLst/>
                <a:ea typeface="Times New Roman"/>
                <a:cs typeface="Times New Roman"/>
              </a:rPr>
              <a:t> </a:t>
            </a:r>
            <a:endParaRPr lang="en-US" sz="1400" kern="1200">
              <a:effectLst/>
              <a:ea typeface="ＭＳ 明朝"/>
              <a:cs typeface="Times New Roman"/>
            </a:endParaRPr>
          </a:p>
        </p:txBody>
      </p:sp>
      <p:sp>
        <p:nvSpPr>
          <p:cNvPr id="14" name="Text Box 2"/>
          <p:cNvSpPr txBox="1"/>
          <p:nvPr/>
        </p:nvSpPr>
        <p:spPr>
          <a:xfrm>
            <a:off x="1981835" y="2569192"/>
            <a:ext cx="2032238" cy="825561"/>
          </a:xfrm>
          <a:prstGeom prst="rect">
            <a:avLst/>
          </a:prstGeom>
          <a:noFill/>
          <a:ln>
            <a:noFill/>
          </a:ln>
          <a:effectLst>
            <a:glow rad="101600">
              <a:schemeClr val="bg1">
                <a:alpha val="75000"/>
              </a:schemeClr>
            </a:glow>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2200" dirty="0">
                <a:solidFill>
                  <a:srgbClr val="1F497D"/>
                </a:solidFill>
                <a:effectLst/>
                <a:latin typeface="Abadi MT Condensed Extra Bold"/>
                <a:ea typeface="Arial Unicode MS"/>
                <a:cs typeface="Futura"/>
              </a:rPr>
              <a:t>Connect with</a:t>
            </a:r>
            <a:endParaRPr lang="en-US" sz="1000" dirty="0">
              <a:effectLst/>
              <a:latin typeface="Times"/>
              <a:ea typeface="ＭＳ 明朝"/>
              <a:cs typeface="Times New Roman"/>
            </a:endParaRPr>
          </a:p>
          <a:p>
            <a:pPr marL="0" marR="0">
              <a:spcBef>
                <a:spcPts val="0"/>
              </a:spcBef>
              <a:spcAft>
                <a:spcPts val="0"/>
              </a:spcAft>
            </a:pPr>
            <a:r>
              <a:rPr lang="en-US" sz="2200" dirty="0">
                <a:solidFill>
                  <a:srgbClr val="1F497D"/>
                </a:solidFill>
                <a:effectLst/>
                <a:latin typeface="Abadi MT Condensed Extra Bold"/>
                <a:ea typeface="Arial Unicode MS"/>
                <a:cs typeface="Futura"/>
              </a:rPr>
              <a:t>YOURSELF</a:t>
            </a:r>
            <a:endParaRPr lang="en-US" sz="1000" dirty="0">
              <a:effectLst/>
              <a:latin typeface="Times"/>
              <a:ea typeface="ＭＳ 明朝"/>
              <a:cs typeface="Times New Roman"/>
            </a:endParaRPr>
          </a:p>
        </p:txBody>
      </p:sp>
      <p:sp>
        <p:nvSpPr>
          <p:cNvPr id="21" name="Oval 20"/>
          <p:cNvSpPr/>
          <p:nvPr/>
        </p:nvSpPr>
        <p:spPr>
          <a:xfrm>
            <a:off x="4062095" y="1752600"/>
            <a:ext cx="3333750" cy="3195883"/>
          </a:xfrm>
          <a:prstGeom prst="ellipse">
            <a:avLst/>
          </a:prstGeom>
          <a:solidFill>
            <a:srgbClr val="32FF0A">
              <a:alpha val="42000"/>
            </a:srgbClr>
          </a:solidFill>
          <a:ln/>
        </p:spPr>
        <p:style>
          <a:lnRef idx="1">
            <a:schemeClr val="accent1"/>
          </a:lnRef>
          <a:fillRef idx="3">
            <a:schemeClr val="accent1"/>
          </a:fillRef>
          <a:effectRef idx="2">
            <a:schemeClr val="accent1"/>
          </a:effectRef>
          <a:fontRef idx="minor">
            <a:schemeClr val="lt1"/>
          </a:fontRef>
        </p:style>
        <p:txBody>
          <a:bodyPr wrap="square"/>
          <a:lstStyle/>
          <a:p>
            <a:pPr marL="0" marR="0">
              <a:spcBef>
                <a:spcPts val="0"/>
              </a:spcBef>
              <a:spcAft>
                <a:spcPts val="0"/>
              </a:spcAft>
            </a:pPr>
            <a:r>
              <a:rPr lang="en-US" sz="1400" kern="1200">
                <a:effectLst/>
                <a:ea typeface="Times New Roman"/>
                <a:cs typeface="Times New Roman"/>
              </a:rPr>
              <a:t> </a:t>
            </a:r>
            <a:endParaRPr lang="en-US" sz="1400" kern="1200">
              <a:effectLst/>
              <a:ea typeface="ＭＳ 明朝"/>
              <a:cs typeface="Times New Roman"/>
            </a:endParaRPr>
          </a:p>
        </p:txBody>
      </p:sp>
      <p:sp>
        <p:nvSpPr>
          <p:cNvPr id="24" name="Text Box 2"/>
          <p:cNvSpPr txBox="1"/>
          <p:nvPr/>
        </p:nvSpPr>
        <p:spPr>
          <a:xfrm>
            <a:off x="4708525" y="2569192"/>
            <a:ext cx="2579370" cy="824846"/>
          </a:xfrm>
          <a:prstGeom prst="rect">
            <a:avLst/>
          </a:prstGeom>
          <a:noFill/>
          <a:ln>
            <a:noFill/>
          </a:ln>
          <a:effectLst>
            <a:glow rad="101600">
              <a:schemeClr val="bg1">
                <a:alpha val="75000"/>
              </a:schemeClr>
            </a:glow>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en-US" sz="2200">
                <a:solidFill>
                  <a:srgbClr val="008000"/>
                </a:solidFill>
                <a:effectLst/>
                <a:latin typeface="Abadi MT Condensed Extra Bold"/>
                <a:ea typeface="Arial Unicode MS"/>
                <a:cs typeface="Arial Rounded MT Bold"/>
              </a:rPr>
              <a:t>Connect with</a:t>
            </a:r>
            <a:endParaRPr lang="en-US" sz="1000">
              <a:effectLst/>
              <a:latin typeface="Times"/>
              <a:ea typeface="ＭＳ 明朝"/>
              <a:cs typeface="Times New Roman"/>
            </a:endParaRPr>
          </a:p>
          <a:p>
            <a:pPr marL="0" marR="0" algn="r">
              <a:spcBef>
                <a:spcPts val="0"/>
              </a:spcBef>
              <a:spcAft>
                <a:spcPts val="0"/>
              </a:spcAft>
            </a:pPr>
            <a:r>
              <a:rPr lang="en-US" sz="2200">
                <a:solidFill>
                  <a:srgbClr val="008000"/>
                </a:solidFill>
                <a:effectLst/>
                <a:latin typeface="Abadi MT Condensed Extra Bold"/>
                <a:ea typeface="Arial Unicode MS"/>
                <a:cs typeface="Arial Rounded MT Bold"/>
              </a:rPr>
              <a:t>YOUR CONTENT</a:t>
            </a:r>
            <a:endParaRPr lang="en-US" sz="1000">
              <a:effectLst/>
              <a:latin typeface="Times"/>
              <a:ea typeface="ＭＳ 明朝"/>
              <a:cs typeface="Times New Roman"/>
            </a:endParaRPr>
          </a:p>
        </p:txBody>
      </p:sp>
    </p:spTree>
    <p:extLst>
      <p:ext uri="{BB962C8B-B14F-4D97-AF65-F5344CB8AC3E}">
        <p14:creationId xmlns:p14="http://schemas.microsoft.com/office/powerpoint/2010/main" val="2385437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VanNess Logo Small 400+ px Wide 061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51" y="6312318"/>
            <a:ext cx="1758955" cy="398696"/>
          </a:xfrm>
          <a:prstGeom prst="rect">
            <a:avLst/>
          </a:prstGeom>
        </p:spPr>
      </p:pic>
      <p:sp>
        <p:nvSpPr>
          <p:cNvPr id="7" name="Subtitle 2"/>
          <p:cNvSpPr>
            <a:spLocks noGrp="1"/>
          </p:cNvSpPr>
          <p:nvPr>
            <p:ph type="subTitle" idx="1"/>
          </p:nvPr>
        </p:nvSpPr>
        <p:spPr>
          <a:xfrm>
            <a:off x="0" y="0"/>
            <a:ext cx="9144000" cy="1752600"/>
          </a:xfrm>
        </p:spPr>
        <p:txBody>
          <a:bodyPr/>
          <a:lstStyle/>
          <a:p>
            <a:r>
              <a:rPr lang="en-US" dirty="0">
                <a:solidFill>
                  <a:srgbClr val="000090"/>
                </a:solidFill>
                <a:latin typeface="Gill Sans"/>
                <a:cs typeface="Gill Sans"/>
              </a:rPr>
              <a:t>THE </a:t>
            </a:r>
            <a:br>
              <a:rPr lang="en-US" dirty="0">
                <a:solidFill>
                  <a:srgbClr val="000090"/>
                </a:solidFill>
                <a:latin typeface="Gill Sans"/>
                <a:cs typeface="Gill Sans"/>
              </a:rPr>
            </a:br>
            <a:r>
              <a:rPr lang="en-US" dirty="0">
                <a:solidFill>
                  <a:srgbClr val="000090"/>
                </a:solidFill>
                <a:latin typeface="Gill Sans"/>
                <a:cs typeface="Gill Sans"/>
              </a:rPr>
              <a:t>CONNECTED COMMUNICATOR</a:t>
            </a:r>
          </a:p>
          <a:p>
            <a:r>
              <a:rPr lang="en-US" dirty="0">
                <a:solidFill>
                  <a:srgbClr val="000090"/>
                </a:solidFill>
                <a:latin typeface="Gill Sans"/>
                <a:cs typeface="Gill Sans"/>
              </a:rPr>
              <a:t>MODEL</a:t>
            </a:r>
            <a:endParaRPr lang="en-US" dirty="0"/>
          </a:p>
        </p:txBody>
      </p:sp>
      <p:sp>
        <p:nvSpPr>
          <p:cNvPr id="21" name="Oval 20"/>
          <p:cNvSpPr/>
          <p:nvPr/>
        </p:nvSpPr>
        <p:spPr>
          <a:xfrm>
            <a:off x="1748155" y="1752600"/>
            <a:ext cx="3194553" cy="3196057"/>
          </a:xfrm>
          <a:prstGeom prst="ellipse">
            <a:avLst/>
          </a:prstGeom>
          <a:solidFill>
            <a:srgbClr val="1270FF">
              <a:alpha val="46000"/>
            </a:srgbClr>
          </a:solidFill>
          <a:ln/>
        </p:spPr>
        <p:style>
          <a:lnRef idx="1">
            <a:schemeClr val="accent1"/>
          </a:lnRef>
          <a:fillRef idx="3">
            <a:schemeClr val="accent1"/>
          </a:fillRef>
          <a:effectRef idx="2">
            <a:schemeClr val="accent1"/>
          </a:effectRef>
          <a:fontRef idx="minor">
            <a:schemeClr val="lt1"/>
          </a:fontRef>
        </p:style>
        <p:txBody>
          <a:bodyPr/>
          <a:lstStyle/>
          <a:p>
            <a:pPr marL="0" marR="0">
              <a:spcBef>
                <a:spcPts val="0"/>
              </a:spcBef>
              <a:spcAft>
                <a:spcPts val="0"/>
              </a:spcAft>
            </a:pPr>
            <a:r>
              <a:rPr lang="en-US" sz="1400" kern="1200">
                <a:effectLst/>
                <a:ea typeface="Times New Roman"/>
                <a:cs typeface="Times New Roman"/>
              </a:rPr>
              <a:t> </a:t>
            </a:r>
            <a:endParaRPr lang="en-US" sz="1400" kern="1200">
              <a:effectLst/>
              <a:ea typeface="ＭＳ 明朝"/>
              <a:cs typeface="Times New Roman"/>
            </a:endParaRPr>
          </a:p>
        </p:txBody>
      </p:sp>
      <p:sp>
        <p:nvSpPr>
          <p:cNvPr id="22" name="Text Box 2"/>
          <p:cNvSpPr txBox="1"/>
          <p:nvPr/>
        </p:nvSpPr>
        <p:spPr>
          <a:xfrm>
            <a:off x="1981835" y="2569192"/>
            <a:ext cx="2032238" cy="825561"/>
          </a:xfrm>
          <a:prstGeom prst="rect">
            <a:avLst/>
          </a:prstGeom>
          <a:noFill/>
          <a:ln>
            <a:noFill/>
          </a:ln>
          <a:effectLst>
            <a:glow rad="101600">
              <a:schemeClr val="bg1">
                <a:alpha val="75000"/>
              </a:schemeClr>
            </a:glow>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2200" dirty="0">
                <a:solidFill>
                  <a:srgbClr val="1F497D"/>
                </a:solidFill>
                <a:effectLst/>
                <a:latin typeface="Abadi MT Condensed Extra Bold"/>
                <a:ea typeface="Arial Unicode MS"/>
                <a:cs typeface="Futura"/>
              </a:rPr>
              <a:t>Connect with</a:t>
            </a:r>
            <a:endParaRPr lang="en-US" sz="1000" dirty="0">
              <a:effectLst/>
              <a:latin typeface="Times"/>
              <a:ea typeface="ＭＳ 明朝"/>
              <a:cs typeface="Times New Roman"/>
            </a:endParaRPr>
          </a:p>
          <a:p>
            <a:pPr marL="0" marR="0">
              <a:spcBef>
                <a:spcPts val="0"/>
              </a:spcBef>
              <a:spcAft>
                <a:spcPts val="0"/>
              </a:spcAft>
            </a:pPr>
            <a:r>
              <a:rPr lang="en-US" sz="2200" dirty="0">
                <a:solidFill>
                  <a:srgbClr val="1F497D"/>
                </a:solidFill>
                <a:effectLst/>
                <a:latin typeface="Abadi MT Condensed Extra Bold"/>
                <a:ea typeface="Arial Unicode MS"/>
                <a:cs typeface="Futura"/>
              </a:rPr>
              <a:t>YOURSELF</a:t>
            </a:r>
            <a:endParaRPr lang="en-US" sz="1000" dirty="0">
              <a:effectLst/>
              <a:latin typeface="Times"/>
              <a:ea typeface="ＭＳ 明朝"/>
              <a:cs typeface="Times New Roman"/>
            </a:endParaRPr>
          </a:p>
        </p:txBody>
      </p:sp>
      <p:sp>
        <p:nvSpPr>
          <p:cNvPr id="23" name="Oval 22"/>
          <p:cNvSpPr/>
          <p:nvPr/>
        </p:nvSpPr>
        <p:spPr>
          <a:xfrm>
            <a:off x="4062095" y="1752600"/>
            <a:ext cx="3333750" cy="3195883"/>
          </a:xfrm>
          <a:prstGeom prst="ellipse">
            <a:avLst/>
          </a:prstGeom>
          <a:solidFill>
            <a:srgbClr val="32FF0A">
              <a:alpha val="42000"/>
            </a:srgbClr>
          </a:solidFill>
          <a:ln/>
        </p:spPr>
        <p:style>
          <a:lnRef idx="1">
            <a:schemeClr val="accent1"/>
          </a:lnRef>
          <a:fillRef idx="3">
            <a:schemeClr val="accent1"/>
          </a:fillRef>
          <a:effectRef idx="2">
            <a:schemeClr val="accent1"/>
          </a:effectRef>
          <a:fontRef idx="minor">
            <a:schemeClr val="lt1"/>
          </a:fontRef>
        </p:style>
        <p:txBody>
          <a:bodyPr wrap="square"/>
          <a:lstStyle/>
          <a:p>
            <a:pPr marL="0" marR="0">
              <a:spcBef>
                <a:spcPts val="0"/>
              </a:spcBef>
              <a:spcAft>
                <a:spcPts val="0"/>
              </a:spcAft>
            </a:pPr>
            <a:r>
              <a:rPr lang="en-US" sz="1400" kern="1200">
                <a:effectLst/>
                <a:ea typeface="Times New Roman"/>
                <a:cs typeface="Times New Roman"/>
              </a:rPr>
              <a:t> </a:t>
            </a:r>
            <a:endParaRPr lang="en-US" sz="1400" kern="1200">
              <a:effectLst/>
              <a:ea typeface="ＭＳ 明朝"/>
              <a:cs typeface="Times New Roman"/>
            </a:endParaRPr>
          </a:p>
        </p:txBody>
      </p:sp>
      <p:sp>
        <p:nvSpPr>
          <p:cNvPr id="24" name="Oval 23"/>
          <p:cNvSpPr/>
          <p:nvPr/>
        </p:nvSpPr>
        <p:spPr>
          <a:xfrm>
            <a:off x="3011170" y="3357844"/>
            <a:ext cx="3192891" cy="3135031"/>
          </a:xfrm>
          <a:prstGeom prst="ellipse">
            <a:avLst/>
          </a:prstGeom>
          <a:solidFill>
            <a:srgbClr val="7A30FF">
              <a:alpha val="34000"/>
            </a:srgbClr>
          </a:solidFill>
          <a:ln/>
        </p:spPr>
        <p:style>
          <a:lnRef idx="1">
            <a:schemeClr val="accent1"/>
          </a:lnRef>
          <a:fillRef idx="3">
            <a:schemeClr val="accent1"/>
          </a:fillRef>
          <a:effectRef idx="2">
            <a:schemeClr val="accent1"/>
          </a:effectRef>
          <a:fontRef idx="minor">
            <a:schemeClr val="lt1"/>
          </a:fontRef>
        </p:style>
        <p:txBody>
          <a:bodyPr/>
          <a:lstStyle/>
          <a:p>
            <a:pPr marL="0" marR="0">
              <a:spcBef>
                <a:spcPts val="0"/>
              </a:spcBef>
              <a:spcAft>
                <a:spcPts val="0"/>
              </a:spcAft>
            </a:pPr>
            <a:r>
              <a:rPr lang="en-US" sz="1400" kern="1200">
                <a:effectLst/>
                <a:ea typeface="Times New Roman"/>
                <a:cs typeface="Times New Roman"/>
              </a:rPr>
              <a:t> </a:t>
            </a:r>
            <a:endParaRPr lang="en-US" sz="1400" kern="1200">
              <a:effectLst/>
              <a:ea typeface="ＭＳ 明朝"/>
              <a:cs typeface="Times New Roman"/>
            </a:endParaRPr>
          </a:p>
        </p:txBody>
      </p:sp>
      <p:sp>
        <p:nvSpPr>
          <p:cNvPr id="25" name="Text Box 2"/>
          <p:cNvSpPr txBox="1"/>
          <p:nvPr/>
        </p:nvSpPr>
        <p:spPr>
          <a:xfrm>
            <a:off x="3277870" y="5194857"/>
            <a:ext cx="2656080" cy="809596"/>
          </a:xfrm>
          <a:prstGeom prst="rect">
            <a:avLst/>
          </a:prstGeom>
          <a:noFill/>
          <a:ln>
            <a:noFill/>
          </a:ln>
          <a:effectLst>
            <a:glow rad="635000">
              <a:schemeClr val="bg1">
                <a:alpha val="50000"/>
              </a:schemeClr>
            </a:glow>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2200">
                <a:solidFill>
                  <a:srgbClr val="403152"/>
                </a:solidFill>
                <a:effectLst/>
                <a:latin typeface="Abadi MT Condensed Extra Bold"/>
                <a:ea typeface="Arial Unicode MS"/>
                <a:cs typeface="Geneva CY"/>
              </a:rPr>
              <a:t>Connect with</a:t>
            </a:r>
            <a:endParaRPr lang="en-US" sz="1000">
              <a:effectLst/>
              <a:latin typeface="Times"/>
              <a:ea typeface="ＭＳ 明朝"/>
              <a:cs typeface="Times New Roman"/>
            </a:endParaRPr>
          </a:p>
          <a:p>
            <a:pPr marL="0" marR="0" algn="ctr">
              <a:spcBef>
                <a:spcPts val="0"/>
              </a:spcBef>
              <a:spcAft>
                <a:spcPts val="0"/>
              </a:spcAft>
            </a:pPr>
            <a:r>
              <a:rPr lang="en-US" sz="2200">
                <a:solidFill>
                  <a:srgbClr val="403152"/>
                </a:solidFill>
                <a:effectLst/>
                <a:latin typeface="Abadi MT Condensed Extra Bold"/>
                <a:ea typeface="Arial Unicode MS"/>
                <a:cs typeface="Geneva CY"/>
              </a:rPr>
              <a:t>YOUR AUDIENCE</a:t>
            </a:r>
            <a:endParaRPr lang="en-US" sz="1000">
              <a:effectLst/>
              <a:latin typeface="Times"/>
              <a:ea typeface="ＭＳ 明朝"/>
              <a:cs typeface="Times New Roman"/>
            </a:endParaRPr>
          </a:p>
        </p:txBody>
      </p:sp>
      <p:sp>
        <p:nvSpPr>
          <p:cNvPr id="26" name="Text Box 2"/>
          <p:cNvSpPr txBox="1"/>
          <p:nvPr/>
        </p:nvSpPr>
        <p:spPr>
          <a:xfrm>
            <a:off x="4708525" y="2569192"/>
            <a:ext cx="2579370" cy="824846"/>
          </a:xfrm>
          <a:prstGeom prst="rect">
            <a:avLst/>
          </a:prstGeom>
          <a:noFill/>
          <a:ln>
            <a:noFill/>
          </a:ln>
          <a:effectLst>
            <a:glow rad="101600">
              <a:schemeClr val="bg1">
                <a:alpha val="75000"/>
              </a:schemeClr>
            </a:glow>
          </a:effectLst>
          <a:extLst>
            <a:ext uri="{C572A759-6A51-4108-AA02-DFA0A04FC94B}">
              <ma14:wrappingTextBoxFlag xmlns:ma14="http://schemas.microsoft.com/office/mac/drawingml/2011/main" xmlns="" val="1"/>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en-US" sz="2200">
                <a:solidFill>
                  <a:srgbClr val="008000"/>
                </a:solidFill>
                <a:effectLst/>
                <a:latin typeface="Abadi MT Condensed Extra Bold"/>
                <a:ea typeface="Arial Unicode MS"/>
                <a:cs typeface="Arial Rounded MT Bold"/>
              </a:rPr>
              <a:t>Connect with</a:t>
            </a:r>
            <a:endParaRPr lang="en-US" sz="1000">
              <a:effectLst/>
              <a:latin typeface="Times"/>
              <a:ea typeface="ＭＳ 明朝"/>
              <a:cs typeface="Times New Roman"/>
            </a:endParaRPr>
          </a:p>
          <a:p>
            <a:pPr marL="0" marR="0" algn="r">
              <a:spcBef>
                <a:spcPts val="0"/>
              </a:spcBef>
              <a:spcAft>
                <a:spcPts val="0"/>
              </a:spcAft>
            </a:pPr>
            <a:r>
              <a:rPr lang="en-US" sz="2200">
                <a:solidFill>
                  <a:srgbClr val="008000"/>
                </a:solidFill>
                <a:effectLst/>
                <a:latin typeface="Abadi MT Condensed Extra Bold"/>
                <a:ea typeface="Arial Unicode MS"/>
                <a:cs typeface="Arial Rounded MT Bold"/>
              </a:rPr>
              <a:t>YOUR CONTENT</a:t>
            </a:r>
            <a:endParaRPr lang="en-US" sz="1000">
              <a:effectLst/>
              <a:latin typeface="Times"/>
              <a:ea typeface="ＭＳ 明朝"/>
              <a:cs typeface="Times New Roman"/>
            </a:endParaRPr>
          </a:p>
        </p:txBody>
      </p:sp>
    </p:spTree>
    <p:extLst>
      <p:ext uri="{BB962C8B-B14F-4D97-AF65-F5344CB8AC3E}">
        <p14:creationId xmlns:p14="http://schemas.microsoft.com/office/powerpoint/2010/main" val="2508819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1696</TotalTime>
  <Words>1065</Words>
  <Application>Microsoft Macintosh PowerPoint</Application>
  <PresentationFormat>On-screen Show (4:3)</PresentationFormat>
  <Paragraphs>213</Paragraphs>
  <Slides>29</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Abadi MT Condensed Extra Bold</vt:lpstr>
      <vt:lpstr>Arial</vt:lpstr>
      <vt:lpstr>Calibri</vt:lpstr>
      <vt:lpstr>Candara</vt:lpstr>
      <vt:lpstr>Gill Sans</vt:lpstr>
      <vt:lpstr>Times</vt:lpstr>
      <vt:lpstr>Wingdings</vt:lpstr>
      <vt:lpstr>Office Theme</vt:lpstr>
      <vt:lpstr>The  Connected Leader - - - Storytelling</vt:lpstr>
      <vt:lpstr>The  Connected  Leader?</vt:lpstr>
      <vt:lpstr>“Connection is why we’re here.  It’s what gives purpose and meaning  to our lives.  In order for connection to happen,  we have to allow ourselves to be seen.”    - Brene Brown</vt:lpstr>
      <vt:lpstr>Connecting with others  through how we communicate  can help build trust and collaboration  and allow a school community  to increase student success.</vt:lpstr>
      <vt:lpstr>PowerPoint Presentation</vt:lpstr>
      <vt:lpstr>How?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Leadership Storytelling?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Van Ness &amp;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Transformative Conversations for Professional Development Day  February 17, 2015</dc:title>
  <dc:creator>Timothy Van Ness</dc:creator>
  <cp:lastModifiedBy>Microsoft Office User</cp:lastModifiedBy>
  <cp:revision>143</cp:revision>
  <dcterms:created xsi:type="dcterms:W3CDTF">2014-12-18T00:44:30Z</dcterms:created>
  <dcterms:modified xsi:type="dcterms:W3CDTF">2020-07-13T21:19:49Z</dcterms:modified>
</cp:coreProperties>
</file>