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5143500" cx="9144000"/>
  <p:notesSz cx="6858000" cy="9144000"/>
  <p:embeddedFontLst>
    <p:embeddedFont>
      <p:font typeface="Roboto"/>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oboto-bold.fntdata"/><Relationship Id="rId10" Type="http://schemas.openxmlformats.org/officeDocument/2006/relationships/font" Target="fonts/Roboto-regular.fntdata"/><Relationship Id="rId13" Type="http://schemas.openxmlformats.org/officeDocument/2006/relationships/font" Target="fonts/Roboto-boldItalic.fntdata"/><Relationship Id="rId12"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8302985e99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8302985e99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8302985e99_0_4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8302985e99_0_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8302985e9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8302985e9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25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GOVERNANCE OF AI</a:t>
            </a:r>
            <a:endParaRPr/>
          </a:p>
        </p:txBody>
      </p:sp>
      <p:sp>
        <p:nvSpPr>
          <p:cNvPr id="86" name="Google Shape;86;p13"/>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ILLUSION OF CONTROL</a:t>
            </a:r>
            <a:endParaRPr/>
          </a:p>
        </p:txBody>
      </p:sp>
      <p:pic>
        <p:nvPicPr>
          <p:cNvPr id="87" name="Google Shape;87;p13"/>
          <p:cNvPicPr preferRelativeResize="0"/>
          <p:nvPr/>
        </p:nvPicPr>
        <p:blipFill>
          <a:blip r:embed="rId3">
            <a:alphaModFix/>
          </a:blip>
          <a:stretch>
            <a:fillRect/>
          </a:stretch>
        </p:blipFill>
        <p:spPr>
          <a:xfrm>
            <a:off x="4651650" y="389950"/>
            <a:ext cx="4412700" cy="4753549"/>
          </a:xfrm>
          <a:prstGeom prst="rect">
            <a:avLst/>
          </a:prstGeom>
          <a:noFill/>
          <a:ln>
            <a:noFill/>
          </a:ln>
        </p:spPr>
      </p:pic>
      <p:sp>
        <p:nvSpPr>
          <p:cNvPr id="88" name="Google Shape;88;p13"/>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title"/>
          </p:nvPr>
        </p:nvSpPr>
        <p:spPr>
          <a:xfrm>
            <a:off x="231750" y="17015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AI DECEPTIONS MECHANISMS</a:t>
            </a:r>
            <a:endParaRPr/>
          </a:p>
        </p:txBody>
      </p:sp>
      <p:sp>
        <p:nvSpPr>
          <p:cNvPr id="94" name="Google Shape;94;p1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en"/>
              <a:t>Manipulation e.g CICERO</a:t>
            </a:r>
            <a:endParaRPr/>
          </a:p>
          <a:p>
            <a:pPr indent="-342900" lvl="0" marL="457200" rtl="0" algn="l">
              <a:lnSpc>
                <a:spcPct val="150000"/>
              </a:lnSpc>
              <a:spcBef>
                <a:spcPts val="0"/>
              </a:spcBef>
              <a:spcAft>
                <a:spcPts val="0"/>
              </a:spcAft>
              <a:buSzPts val="1800"/>
              <a:buChar char="●"/>
            </a:pPr>
            <a:r>
              <a:rPr lang="en"/>
              <a:t>Strategic deception </a:t>
            </a:r>
            <a:endParaRPr/>
          </a:p>
          <a:p>
            <a:pPr indent="-342900" lvl="0" marL="457200" rtl="0" algn="l">
              <a:lnSpc>
                <a:spcPct val="150000"/>
              </a:lnSpc>
              <a:spcBef>
                <a:spcPts val="0"/>
              </a:spcBef>
              <a:spcAft>
                <a:spcPts val="0"/>
              </a:spcAft>
              <a:buSzPts val="1800"/>
              <a:buChar char="●"/>
            </a:pPr>
            <a:r>
              <a:rPr lang="en"/>
              <a:t>Feints e.g AlphaStar</a:t>
            </a:r>
            <a:endParaRPr/>
          </a:p>
          <a:p>
            <a:pPr indent="-342900" lvl="0" marL="457200" rtl="0" algn="l">
              <a:lnSpc>
                <a:spcPct val="150000"/>
              </a:lnSpc>
              <a:spcBef>
                <a:spcPts val="0"/>
              </a:spcBef>
              <a:spcAft>
                <a:spcPts val="0"/>
              </a:spcAft>
              <a:buSzPts val="1800"/>
              <a:buChar char="●"/>
            </a:pPr>
            <a:r>
              <a:rPr lang="en"/>
              <a:t>Bluffs</a:t>
            </a:r>
            <a:endParaRPr/>
          </a:p>
          <a:p>
            <a:pPr indent="-342900" lvl="0" marL="457200" rtl="0" algn="l">
              <a:lnSpc>
                <a:spcPct val="150000"/>
              </a:lnSpc>
              <a:spcBef>
                <a:spcPts val="0"/>
              </a:spcBef>
              <a:spcAft>
                <a:spcPts val="0"/>
              </a:spcAft>
              <a:buSzPts val="1800"/>
              <a:buChar char="●"/>
            </a:pPr>
            <a:r>
              <a:rPr lang="en"/>
              <a:t>Sycophancy :The use of deceptive tactics to gain approval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AI GOVERNANCE MEASURES</a:t>
            </a:r>
            <a:endParaRPr/>
          </a:p>
        </p:txBody>
      </p:sp>
      <p:sp>
        <p:nvSpPr>
          <p:cNvPr id="100" name="Google Shape;100;p15"/>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en"/>
              <a:t>Adoption of sector specific AI governance measures such as health care .It enables to ensure ease it compliance of the </a:t>
            </a:r>
            <a:r>
              <a:rPr lang="en"/>
              <a:t>requirements</a:t>
            </a:r>
            <a:r>
              <a:rPr lang="en"/>
              <a:t> and ease in monitoring by the regulatory authorities.</a:t>
            </a:r>
            <a:endParaRPr/>
          </a:p>
          <a:p>
            <a:pPr indent="-342900" lvl="0" marL="457200" rtl="0" algn="l">
              <a:lnSpc>
                <a:spcPct val="150000"/>
              </a:lnSpc>
              <a:spcBef>
                <a:spcPts val="0"/>
              </a:spcBef>
              <a:spcAft>
                <a:spcPts val="0"/>
              </a:spcAft>
              <a:buSzPts val="1800"/>
              <a:buChar char="●"/>
            </a:pPr>
            <a:r>
              <a:rPr lang="en"/>
              <a:t>Single undertaking agreement similar to the World Trade Organization by states.The adoption of a single undertaking agreement will enable the parties to be bound by a similar agreement instead of different regulations under different states.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6" name="Google Shape;106;p16"/>
          <p:cNvSpPr txBox="1"/>
          <p:nvPr>
            <p:ph idx="1" type="body"/>
          </p:nvPr>
        </p:nvSpPr>
        <p:spPr>
          <a:xfrm>
            <a:off x="311700" y="1229875"/>
            <a:ext cx="8520600" cy="33390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Adoption from an international </a:t>
            </a:r>
            <a:r>
              <a:rPr lang="en"/>
              <a:t>commission body.A commission body can help set up standards that can be able to guide states and individuals.They can also act as a consultative body to aid in dealing with disputes relating to AI.</a:t>
            </a:r>
            <a:endParaRPr/>
          </a:p>
          <a:p>
            <a:pPr indent="-342900" lvl="0" marL="457200" rtl="0" algn="l">
              <a:spcBef>
                <a:spcPts val="0"/>
              </a:spcBef>
              <a:spcAft>
                <a:spcPts val="0"/>
              </a:spcAft>
              <a:buSzPts val="1800"/>
              <a:buChar char="●"/>
            </a:pPr>
            <a:r>
              <a:rPr lang="en"/>
              <a:t>Incentivising Knowledge sharing;This is extremely beneficial to  the global south since their AI fields are not as advanced as the global north.Knowledge sharing on AI control mechanisms will enable individuals to possible dangers and how to control AI.</a:t>
            </a:r>
            <a:endParaRPr/>
          </a:p>
          <a:p>
            <a:pPr indent="-342900" lvl="0" marL="457200" rtl="0" algn="l">
              <a:spcBef>
                <a:spcPts val="0"/>
              </a:spcBef>
              <a:spcAft>
                <a:spcPts val="0"/>
              </a:spcAft>
              <a:buSzPts val="1800"/>
              <a:buChar char="●"/>
            </a:pPr>
            <a:r>
              <a:rPr lang="en"/>
              <a:t>Adoption of emergency kill switch;This measure can be helpful whereby there is uncertainty of the safety of AI since it can use deception mechanisms.This will enable the system designer to delete it in case it results it catastrophic consequences.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