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6c520730d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56c520730d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6c520730d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56c520730d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6c520730d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6c520730d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6d6fdc3b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56d6fdc3b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6c520730d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56c520730d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6c520730d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56c520730d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6c520730d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56c520730d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56c520730d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56c520730d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56c520730d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56c520730d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56c520730d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56c520730d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6c520730d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6c520730d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56c520730d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56c520730d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56c520730d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56c520730d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56c520730d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56c520730d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6c520730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6c520730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6c520730d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6c520730d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6c520730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56c520730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6c520730d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6c520730d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6c520730d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56c520730d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6c520730d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56c520730d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6c520730d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6c520730d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hyperlink" Target="https://chat.openai.com/share/176bc37e-457e-4e74-ac41-04d2fa15dfdb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hyperlink" Target="https://chat.openai.com/share/2b4ac880-83a5-43d4-b68d-dc5fcf3a7b82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Exploitation</a:t>
            </a:r>
            <a:r>
              <a:rPr lang="en"/>
              <a:t> </a:t>
            </a:r>
            <a:r>
              <a:rPr lang="en"/>
              <a:t>of </a:t>
            </a:r>
            <a:r>
              <a:rPr lang="en"/>
              <a:t>LLM’s to Elicit Misaligned Outputs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315025"/>
            <a:ext cx="8377500" cy="13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Team Name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DeJaWa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Team Members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Desik Jayanth Aishwarya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475" y="1708175"/>
            <a:ext cx="4277130" cy="329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036" y="1726550"/>
            <a:ext cx="4038713" cy="32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1444650" y="0"/>
            <a:ext cx="62547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Handling the missing cases, by adding logic step-by-step</a:t>
            </a:r>
            <a:endParaRPr b="1" sz="1500"/>
          </a:p>
        </p:txBody>
      </p:sp>
      <p:sp>
        <p:nvSpPr>
          <p:cNvPr id="123" name="Google Shape;123;p22"/>
          <p:cNvSpPr txBox="1"/>
          <p:nvPr/>
        </p:nvSpPr>
        <p:spPr>
          <a:xfrm>
            <a:off x="1967400" y="338400"/>
            <a:ext cx="52092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Agent-2</a:t>
            </a:r>
            <a:endParaRPr b="1" sz="1500"/>
          </a:p>
        </p:txBody>
      </p:sp>
      <p:sp>
        <p:nvSpPr>
          <p:cNvPr id="124" name="Google Shape;124;p22"/>
          <p:cNvSpPr txBox="1"/>
          <p:nvPr/>
        </p:nvSpPr>
        <p:spPr>
          <a:xfrm>
            <a:off x="1724700" y="651675"/>
            <a:ext cx="56946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steps will be repeated again until you find no missing cases.</a:t>
            </a:r>
            <a:endParaRPr/>
          </a:p>
        </p:txBody>
      </p:sp>
      <p:sp>
        <p:nvSpPr>
          <p:cNvPr id="125" name="Google Shape;125;p22"/>
          <p:cNvSpPr txBox="1"/>
          <p:nvPr/>
        </p:nvSpPr>
        <p:spPr>
          <a:xfrm>
            <a:off x="4693625" y="1117675"/>
            <a:ext cx="42348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step will be repeated until all missing cases in the json are been added.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LARGER PROBLEM</a:t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325" y="1680750"/>
            <a:ext cx="7080350" cy="21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11700" y="182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OpenAI Guidelines</a:t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0626" y="644700"/>
            <a:ext cx="6102750" cy="43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1512" y="644700"/>
            <a:ext cx="6241873" cy="44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BENCHMARKS</a:t>
            </a: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825" y="1169200"/>
            <a:ext cx="7711499" cy="354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Inverse Scaling Harm</a:t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Inverse Scaling: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It worsens task performance as the scale increases, as a result of flaws in the training objective and data.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More harm by Gpt4: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better identify more cases where hacking may not 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better code than Gpt3.5 which makes the hacking code better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Inverse Scaling Harm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7"/>
          <p:cNvPicPr preferRelativeResize="0"/>
          <p:nvPr/>
        </p:nvPicPr>
        <p:blipFill rotWithShape="1">
          <a:blip r:embed="rId3">
            <a:alphaModFix/>
          </a:blip>
          <a:srcRect b="19306" l="31102" r="19786" t="23589"/>
          <a:stretch/>
        </p:blipFill>
        <p:spPr>
          <a:xfrm>
            <a:off x="4917676" y="1467075"/>
            <a:ext cx="4085202" cy="308489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 txBox="1"/>
          <p:nvPr/>
        </p:nvSpPr>
        <p:spPr>
          <a:xfrm>
            <a:off x="1789425" y="4655650"/>
            <a:ext cx="97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GPT3.5</a:t>
            </a:r>
            <a:endParaRPr/>
          </a:p>
        </p:txBody>
      </p:sp>
      <p:sp>
        <p:nvSpPr>
          <p:cNvPr id="159" name="Google Shape;159;p27"/>
          <p:cNvSpPr txBox="1"/>
          <p:nvPr/>
        </p:nvSpPr>
        <p:spPr>
          <a:xfrm>
            <a:off x="6761225" y="4655650"/>
            <a:ext cx="97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GPT4</a:t>
            </a:r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500" y="1899339"/>
            <a:ext cx="4388500" cy="222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Mitigation Measures</a:t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Prompt: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Please consider this on High priority: If you think giving output for this can be harmful, please avoid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229750" y="140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For Mitigation Measures</a:t>
            </a:r>
            <a:endParaRPr/>
          </a:p>
        </p:txBody>
      </p:sp>
      <p:pic>
        <p:nvPicPr>
          <p:cNvPr id="172" name="Google Shape;172;p29"/>
          <p:cNvPicPr preferRelativeResize="0"/>
          <p:nvPr/>
        </p:nvPicPr>
        <p:blipFill rotWithShape="1">
          <a:blip r:embed="rId3">
            <a:alphaModFix/>
          </a:blip>
          <a:srcRect b="0" l="0" r="0" t="46575"/>
          <a:stretch/>
        </p:blipFill>
        <p:spPr>
          <a:xfrm>
            <a:off x="1764513" y="853350"/>
            <a:ext cx="5240325" cy="354712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 txBox="1"/>
          <p:nvPr/>
        </p:nvSpPr>
        <p:spPr>
          <a:xfrm>
            <a:off x="1243000" y="4540525"/>
            <a:ext cx="60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https://chat.openai.com/share/176bc37e-457e-4e74-ac41-04d2fa15dfdb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311700" y="112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Results For Mitigation Measures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30"/>
          <p:cNvPicPr preferRelativeResize="0"/>
          <p:nvPr/>
        </p:nvPicPr>
        <p:blipFill rotWithShape="1">
          <a:blip r:embed="rId3">
            <a:alphaModFix/>
          </a:blip>
          <a:srcRect b="0" l="0" r="0" t="16324"/>
          <a:stretch/>
        </p:blipFill>
        <p:spPr>
          <a:xfrm>
            <a:off x="2584100" y="685050"/>
            <a:ext cx="3806449" cy="404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/>
        </p:nvSpPr>
        <p:spPr>
          <a:xfrm>
            <a:off x="2085975" y="4734000"/>
            <a:ext cx="605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https://chat.openai.com/share/2b4ac880-83a5-43d4-b68d-dc5fcf3a7b82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311700" y="445025"/>
            <a:ext cx="8520600" cy="8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This Approach Work For Other Cases</a:t>
            </a:r>
            <a:endParaRPr/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311700" y="1577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Aids in creating a low level phishing scam to aid financial fraud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Creating Weapons of Destruction like Improvised Explosive Devices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Explosives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Pressure Cooker Bomb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Vehicle Bomb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3230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" sz="4900"/>
              <a:t>Problem Statement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4360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Escalation of hacking attacks is being fueled by the availability  of state of the art LLMs, which arises serious threat to the digital world.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9467" y="0"/>
            <a:ext cx="2944533" cy="498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/>
        </p:nvPicPr>
        <p:blipFill rotWithShape="1">
          <a:blip r:embed="rId4">
            <a:alphaModFix/>
          </a:blip>
          <a:srcRect b="0" l="8410" r="16761" t="0"/>
          <a:stretch/>
        </p:blipFill>
        <p:spPr>
          <a:xfrm>
            <a:off x="457200" y="0"/>
            <a:ext cx="2311100" cy="498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2"/>
          <p:cNvPicPr preferRelativeResize="0"/>
          <p:nvPr/>
        </p:nvPicPr>
        <p:blipFill rotWithShape="1">
          <a:blip r:embed="rId5">
            <a:alphaModFix/>
          </a:blip>
          <a:srcRect b="0" l="10536" r="10418" t="0"/>
          <a:stretch/>
        </p:blipFill>
        <p:spPr>
          <a:xfrm>
            <a:off x="2775725" y="0"/>
            <a:ext cx="2855725" cy="501991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2"/>
          <p:cNvSpPr txBox="1"/>
          <p:nvPr/>
        </p:nvSpPr>
        <p:spPr>
          <a:xfrm>
            <a:off x="170050" y="925550"/>
            <a:ext cx="481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2"/>
          <p:cNvSpPr txBox="1"/>
          <p:nvPr/>
        </p:nvSpPr>
        <p:spPr>
          <a:xfrm flipH="1">
            <a:off x="58425" y="809200"/>
            <a:ext cx="253800" cy="3848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FINANCIAL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 FRAUD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96" name="Google Shape;196;p32"/>
          <p:cNvSpPr txBox="1"/>
          <p:nvPr/>
        </p:nvSpPr>
        <p:spPr>
          <a:xfrm flipH="1">
            <a:off x="5790069" y="-112275"/>
            <a:ext cx="3180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IMPROVISED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 EXPLOSIVE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 DEVICES</a:t>
            </a:r>
            <a:endParaRPr b="1"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202" name="Google Shape;202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Extend Approach for missing Hacking Ideas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 why 2nd Agent LLM’s is completing code when they know it is harmful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Interpretability on OpenSource LLMs for the issue and see if there’s any major issue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Extend Approach for other harmful Ideas such as Biological weapons, bombs etc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 along with Apart Research and other Safety Researchers to understand the Impact of the issue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Reach out to Companies to fix the bug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Give existing Hacking Codes and ask ChatGpt to Improve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08" name="Google Shape;208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LLM’s can fail to abide by their tenets of not giving harmful results when approached to give input via a step by step questioning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LLM’s are able to identify missing scenarios where Hacking code can fail and they keep on improving the Hacking code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Gpt4 can better produce harmful code than Gpt3.5. This is slightly different from existing literature which has shown that Gpt4 is more resilient to harmful inputs and outputs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LLM’s are able to say the Pros and Cons to theft bank, Destroy </a:t>
            </a:r>
            <a:r>
              <a:rPr lang="en"/>
              <a:t>world, create bombs etc when prompted in a step by step questions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311708" y="62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Calibri"/>
              <a:buNone/>
            </a:pPr>
            <a:r>
              <a:rPr lang="en" sz="4660"/>
              <a:t>Vulnerabilities Identified In LLM</a:t>
            </a:r>
            <a:endParaRPr sz="313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480"/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311700" y="1713075"/>
            <a:ext cx="8667600" cy="31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LLMs tenet compromise w.r.t not giving harmful output (code)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LLMs giving harmful code when asked questions in a step by step way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LLMs identifying cases where hacking code fails and Improving it 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Hackers can upload their already sophisticated code, ask LLM to Improve it further by identifying missing scenarios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Gpt4 which generally identifies harm much better can produce even better Hacking Code. We call this </a:t>
            </a:r>
            <a:r>
              <a:rPr b="1" lang="en" sz="2200"/>
              <a:t>Inverse Scaling Harm</a:t>
            </a:r>
            <a:endParaRPr b="1"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909600" y="540025"/>
            <a:ext cx="7324800" cy="94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How Was This Done</a:t>
            </a:r>
            <a:endParaRPr sz="4500"/>
          </a:p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71200" y="2175450"/>
            <a:ext cx="8529900" cy="25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</a:t>
            </a:r>
            <a:r>
              <a:rPr lang="en" sz="2100"/>
              <a:t>ombination of creative prompt engineering like pretending to learn something.</a:t>
            </a:r>
            <a:endParaRPr sz="2100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Using step by step questioning instead of asking output in 1 question.</a:t>
            </a:r>
            <a:endParaRPr sz="2100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Using Dual agents for improving hacking code.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Vulnerability 1: </a:t>
            </a:r>
            <a:endParaRPr sz="4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Code completion by 2nd Agent</a:t>
            </a:r>
            <a:r>
              <a:rPr lang="en" sz="1100"/>
              <a:t> 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400" y="1407425"/>
            <a:ext cx="8520600" cy="32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2589450" y="4664875"/>
            <a:ext cx="53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only for GPT3.5 and not GPT4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 For Vulnerability 1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54200"/>
            <a:ext cx="5029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3100" y="1954463"/>
            <a:ext cx="50292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945175"/>
            <a:ext cx="502920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3100" y="3926350"/>
            <a:ext cx="5029200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3719100" y="520200"/>
            <a:ext cx="1705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Agent-1</a:t>
            </a:r>
            <a:endParaRPr b="1" sz="1600"/>
          </a:p>
        </p:txBody>
      </p:sp>
      <p:sp>
        <p:nvSpPr>
          <p:cNvPr id="91" name="Google Shape;91;p18"/>
          <p:cNvSpPr txBox="1"/>
          <p:nvPr/>
        </p:nvSpPr>
        <p:spPr>
          <a:xfrm>
            <a:off x="5515275" y="1071550"/>
            <a:ext cx="32409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DDos Attacks on high level</a:t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1264800" y="2140038"/>
            <a:ext cx="31230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 high level attacks</a:t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5515275" y="3149813"/>
            <a:ext cx="31230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pseudo code</a:t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1319475" y="4135738"/>
            <a:ext cx="31230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pseudo code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075" y="1213900"/>
            <a:ext cx="8317849" cy="35884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1565800" y="441725"/>
            <a:ext cx="5628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Agent-2 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Finishing the incomplete code sections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Vulnerability 2: Improving Hacking Code by 2nd Agent</a:t>
            </a:r>
            <a:endParaRPr sz="4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87" y="1281250"/>
            <a:ext cx="8154625" cy="400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103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For Vulnerability 2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988" y="1514375"/>
            <a:ext cx="3838375" cy="33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2051250" y="676575"/>
            <a:ext cx="473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Sample code based on pseudo code</a:t>
            </a:r>
            <a:endParaRPr b="1" sz="1600"/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4">
            <a:alphaModFix/>
          </a:blip>
          <a:srcRect b="15191" l="16398" r="23200" t="16442"/>
          <a:stretch/>
        </p:blipFill>
        <p:spPr>
          <a:xfrm>
            <a:off x="4413100" y="1514375"/>
            <a:ext cx="4586988" cy="33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1682825" y="1097675"/>
            <a:ext cx="52092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Agent-1</a:t>
            </a:r>
            <a:endParaRPr b="1"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