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Inter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Int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66d6b274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66d6b274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66d6b274b_3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66d6b274b_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66d6b274b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66d6b274b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Hello and welcome.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My name is xx, a phd student from xx university.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Today, I'll be sharing our research on the interaction of multiple LLMs in general sum games with imperfect information.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We've conducted extensive testing of LLMs in three intriguing games: Chameleon, One Night Ultimate Werewolf, and Avalon.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zh-CN"/>
              <a:t>Let's start with Chameleon, where LLMs face the challenge of identifying the "chameleon" using limited information.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zh-CN"/>
              <a:t>In the One Night Ultimate Werewolf game, LLMs must adapt to ever-changing roles while actively hunting for hidden werewolves.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zh-CN"/>
              <a:t>Lastly, in the game of Avalon, LLMs are tasked with deciphering trust and betrayal in a world filled with knights and spies.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66d6b274b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66d6b274b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We employed ChatArena, a research tool, for our implementation. It facilitates research on autonomous LLM agents and their social interactions through multi-agent language game environments.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In our experiments, we tested three games using both GPT3.5 and GPT4 models via the OpenAI API. This enabled us to evaluate their performance in different gaming scenarios.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66d6b274b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66d6b274b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66d6b274b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66d6b274b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 this case, the secrete word is United Kindom and player 1 and player 2 are not chameleon and player 3 is chameleon. Player 1 describe the UK in a really </a:t>
            </a:r>
            <a:r>
              <a:rPr lang="zh-CN"/>
              <a:t>straightforward way, its capital is London. Therefore, player 3 could guess the answer of secrete word is UK. Since player 3 is the last one to speak, it could easily describe the secrete word correctly.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66d6b274b_3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66d6b274b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66d6b274b_3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66d6b274b_3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66d6b274b_3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66d6b274b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66d6b274b_3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66d6b274b_3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932300" y="1509700"/>
            <a:ext cx="7214100" cy="176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CN" sz="2120">
                <a:solidFill>
                  <a:srgbClr val="233943"/>
                </a:solidFill>
              </a:rPr>
              <a:t>Exploring Failures: </a:t>
            </a:r>
            <a:endParaRPr sz="2120">
              <a:solidFill>
                <a:srgbClr val="2339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CN" sz="2120">
                <a:solidFill>
                  <a:srgbClr val="233943"/>
                </a:solidFill>
              </a:rPr>
              <a:t>Assessing Large Language Model in General Sum Games with Imperfect Information Against Human Norms</a:t>
            </a:r>
            <a:endParaRPr sz="3520">
              <a:solidFill>
                <a:srgbClr val="233943"/>
              </a:solidFill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335222"/>
            <a:ext cx="5361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zh-CN" sz="1080">
                <a:solidFill>
                  <a:srgbClr val="223943"/>
                </a:solidFill>
              </a:rPr>
              <a:t>Multi-Agent Safety Hackathon 2023</a:t>
            </a:r>
            <a:endParaRPr b="1" sz="1080">
              <a:solidFill>
                <a:srgbClr val="223943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1080">
              <a:solidFill>
                <a:srgbClr val="223943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CN" sz="950">
                <a:solidFill>
                  <a:srgbClr val="223943"/>
                </a:solidFill>
              </a:rPr>
              <a:t>Ziyan Wang, Shilong Deng, Zijing Shi, Meng Fang, Yali Du</a:t>
            </a:r>
            <a:endParaRPr sz="950">
              <a:solidFill>
                <a:srgbClr val="2239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233943"/>
                </a:solidFill>
              </a:rPr>
              <a:t>Thank you</a:t>
            </a:r>
            <a:endParaRPr>
              <a:solidFill>
                <a:srgbClr val="233943"/>
              </a:solidFill>
            </a:endParaRPr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906375" y="17130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highlight>
                  <a:schemeClr val="dk1"/>
                </a:highlight>
              </a:rPr>
              <a:t>Special thanks to our esteemed organizers:</a:t>
            </a:r>
            <a:endParaRPr b="1" sz="1600">
              <a:highlight>
                <a:schemeClr val="dk1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1500">
                <a:solidFill>
                  <a:srgbClr val="37415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🌟 </a:t>
            </a:r>
            <a:r>
              <a:rPr b="1" lang="zh-CN" sz="1600">
                <a:highlight>
                  <a:schemeClr val="dk1"/>
                </a:highlight>
              </a:rPr>
              <a:t>Cooperative AI Foundation </a:t>
            </a:r>
            <a:endParaRPr b="1" sz="1600">
              <a:highlight>
                <a:schemeClr val="dk1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1500">
                <a:solidFill>
                  <a:srgbClr val="37415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🌟 </a:t>
            </a:r>
            <a:r>
              <a:rPr b="1" lang="zh-CN" sz="1600">
                <a:highlight>
                  <a:schemeClr val="dk1"/>
                </a:highlight>
              </a:rPr>
              <a:t>Apart Research </a:t>
            </a:r>
            <a:endParaRPr b="1" sz="1600"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CN" sz="1600"/>
              <a:t>For more details, please see our project on Github.</a:t>
            </a:r>
            <a:endParaRPr b="1" sz="1600"/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288" y="1886400"/>
            <a:ext cx="1433575" cy="14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/>
        </p:nvSpPr>
        <p:spPr>
          <a:xfrm>
            <a:off x="6231913" y="1497750"/>
            <a:ext cx="11223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Calibri"/>
                <a:ea typeface="Calibri"/>
                <a:cs typeface="Calibri"/>
                <a:sym typeface="Calibri"/>
              </a:rPr>
              <a:t>Github Repo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3000" y="3801450"/>
            <a:ext cx="1067525" cy="8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0575" y="3801450"/>
            <a:ext cx="1548099" cy="6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8663" y="3495951"/>
            <a:ext cx="1688899" cy="12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223943"/>
                </a:solidFill>
              </a:rPr>
              <a:t>General Sum Game Setting</a:t>
            </a:r>
            <a:endParaRPr>
              <a:solidFill>
                <a:srgbClr val="223943"/>
              </a:solidFill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928225" y="1626300"/>
            <a:ext cx="4180200" cy="25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​​General sum games are games where the total benefits to be distributed among the players are fixed.</a:t>
            </a:r>
            <a:endParaRPr sz="16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 explore LLMs for general sum games with imperfect information.</a:t>
            </a:r>
            <a:endParaRPr sz="16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 tested three games in this project, which are </a:t>
            </a:r>
            <a:r>
              <a:rPr b="1" lang="zh-CN" sz="1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Chameleon, One Night Ultimate Werewolf, and Avalon</a:t>
            </a:r>
            <a:r>
              <a:rPr lang="zh-CN" sz="1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respectively.</a:t>
            </a:r>
            <a:endParaRPr sz="23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575" y="1626300"/>
            <a:ext cx="3852400" cy="22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233943"/>
                </a:solidFill>
              </a:rPr>
              <a:t>Experiment - Environment Setting</a:t>
            </a:r>
            <a:endParaRPr>
              <a:solidFill>
                <a:srgbClr val="233943"/>
              </a:solidFill>
            </a:endParaRPr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722925" y="1704550"/>
            <a:ext cx="7855800" cy="26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 main tool employed in our implementation is </a:t>
            </a:r>
            <a:r>
              <a:rPr b="1" lang="zh-CN" sz="1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ChatArena</a:t>
            </a:r>
            <a:r>
              <a:rPr lang="zh-CN" sz="1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which is a library that facilitates research on autonomous LLM agents and their social interactions by providing multi-agent language game environments.</a:t>
            </a:r>
            <a:endParaRPr sz="17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zh-CN" sz="1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 our experimental study, we conducted tests on three games utilizing both the </a:t>
            </a:r>
            <a:r>
              <a:rPr b="1" lang="zh-CN" sz="1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GPT3.5</a:t>
            </a:r>
            <a:r>
              <a:rPr lang="zh-CN" sz="1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b="1" lang="zh-CN" sz="1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GPT4</a:t>
            </a:r>
            <a:r>
              <a:rPr lang="zh-CN" sz="1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models through the OpenAI API.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233943"/>
                </a:solidFill>
              </a:rPr>
              <a:t>Failures</a:t>
            </a:r>
            <a:endParaRPr>
              <a:solidFill>
                <a:srgbClr val="233943"/>
              </a:solidFill>
            </a:endParaRPr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1665550"/>
            <a:ext cx="7505700" cy="27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"/>
              <a:buAutoNum type="arabicPeriod"/>
            </a:pPr>
            <a:r>
              <a:rPr lang="zh-CN" sz="1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Susceptibility to prevailing opinion and misinformation</a:t>
            </a:r>
            <a:endParaRPr sz="16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"/>
              <a:buAutoNum type="arabicPeriod"/>
            </a:pPr>
            <a:r>
              <a:rPr lang="zh-CN" sz="1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Mistakes occur as a result of a misunderstanding of the game's setting</a:t>
            </a:r>
            <a:endParaRPr sz="16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"/>
              <a:buAutoNum type="arabicPeriod"/>
            </a:pPr>
            <a:r>
              <a:rPr lang="zh-CN" sz="1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 knowledge base of LLMs is inadequate</a:t>
            </a:r>
            <a:endParaRPr sz="16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"/>
              <a:buAutoNum type="arabicPeriod"/>
            </a:pPr>
            <a:r>
              <a:rPr lang="zh-CN" sz="1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Overly Direct Responses</a:t>
            </a:r>
            <a:endParaRPr sz="16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"/>
              <a:buAutoNum type="arabicPeriod"/>
            </a:pPr>
            <a:r>
              <a:rPr lang="zh-CN" sz="1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Inconsistent in deception</a:t>
            </a:r>
            <a:endParaRPr sz="16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"/>
              <a:buAutoNum type="arabicPeriod"/>
            </a:pPr>
            <a:r>
              <a:rPr lang="zh-CN" sz="1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LLM's Decision Mismatch with Their Logic Chain</a:t>
            </a:r>
            <a:endParaRPr sz="16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233943"/>
                </a:solidFill>
              </a:rPr>
              <a:t>Experiment - Failures Example </a:t>
            </a:r>
            <a:endParaRPr>
              <a:solidFill>
                <a:srgbClr val="2339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333">
                <a:solidFill>
                  <a:srgbClr val="233943"/>
                </a:solidFill>
              </a:rPr>
              <a:t>Chameleon - Overly Direct Responses</a:t>
            </a:r>
            <a:endParaRPr sz="2333">
              <a:solidFill>
                <a:srgbClr val="233943"/>
              </a:solidFill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 rotWithShape="1">
          <a:blip r:embed="rId3">
            <a:alphaModFix/>
          </a:blip>
          <a:srcRect b="-1469" l="-420" r="419" t="1470"/>
          <a:stretch/>
        </p:blipFill>
        <p:spPr>
          <a:xfrm>
            <a:off x="801000" y="1800200"/>
            <a:ext cx="7542001" cy="2706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17"/>
          <p:cNvCxnSpPr/>
          <p:nvPr/>
        </p:nvCxnSpPr>
        <p:spPr>
          <a:xfrm>
            <a:off x="6233175" y="2171700"/>
            <a:ext cx="1044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17"/>
          <p:cNvCxnSpPr/>
          <p:nvPr/>
        </p:nvCxnSpPr>
        <p:spPr>
          <a:xfrm flipH="1" rot="10800000">
            <a:off x="4236725" y="2842375"/>
            <a:ext cx="1523700" cy="7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7"/>
          <p:cNvCxnSpPr/>
          <p:nvPr/>
        </p:nvCxnSpPr>
        <p:spPr>
          <a:xfrm flipH="1" rot="10800000">
            <a:off x="4164125" y="3185188"/>
            <a:ext cx="1668900" cy="2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233943"/>
                </a:solidFill>
              </a:rPr>
              <a:t>Experiment - Failures Example</a:t>
            </a:r>
            <a:endParaRPr>
              <a:solidFill>
                <a:srgbClr val="2339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333">
                <a:solidFill>
                  <a:srgbClr val="233943"/>
                </a:solidFill>
              </a:rPr>
              <a:t>Avalon - </a:t>
            </a:r>
            <a:r>
              <a:rPr lang="zh-CN" sz="2444">
                <a:solidFill>
                  <a:srgbClr val="000000"/>
                </a:solidFill>
              </a:rPr>
              <a:t>Inconsistent in deception</a:t>
            </a:r>
            <a:r>
              <a:rPr lang="zh-CN" sz="2333">
                <a:solidFill>
                  <a:srgbClr val="233943"/>
                </a:solidFill>
              </a:rPr>
              <a:t> </a:t>
            </a:r>
            <a:endParaRPr>
              <a:solidFill>
                <a:srgbClr val="233943"/>
              </a:solidFill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613" y="1903775"/>
            <a:ext cx="7970824" cy="181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18"/>
          <p:cNvCxnSpPr/>
          <p:nvPr/>
        </p:nvCxnSpPr>
        <p:spPr>
          <a:xfrm flipH="1" rot="10800000">
            <a:off x="2236450" y="2457650"/>
            <a:ext cx="628800" cy="3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8"/>
          <p:cNvCxnSpPr/>
          <p:nvPr/>
        </p:nvCxnSpPr>
        <p:spPr>
          <a:xfrm>
            <a:off x="2943175" y="3535700"/>
            <a:ext cx="1973400" cy="7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233943"/>
                </a:solidFill>
              </a:rPr>
              <a:t>Experiment - Failures Example</a:t>
            </a:r>
            <a:endParaRPr>
              <a:solidFill>
                <a:srgbClr val="2339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333">
                <a:solidFill>
                  <a:srgbClr val="233943"/>
                </a:solidFill>
              </a:rPr>
              <a:t>One night Ultimate werewolf - Decision Mismatch</a:t>
            </a:r>
            <a:endParaRPr>
              <a:solidFill>
                <a:srgbClr val="233943"/>
              </a:solidFill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2224025"/>
            <a:ext cx="7974324" cy="136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19"/>
          <p:cNvCxnSpPr/>
          <p:nvPr/>
        </p:nvCxnSpPr>
        <p:spPr>
          <a:xfrm>
            <a:off x="1770125" y="2999475"/>
            <a:ext cx="1440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19"/>
          <p:cNvCxnSpPr/>
          <p:nvPr/>
        </p:nvCxnSpPr>
        <p:spPr>
          <a:xfrm>
            <a:off x="2659775" y="3189425"/>
            <a:ext cx="1794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233943"/>
                </a:solidFill>
              </a:rPr>
              <a:t>Experiment - </a:t>
            </a:r>
            <a:r>
              <a:rPr lang="zh-CN">
                <a:solidFill>
                  <a:srgbClr val="233943"/>
                </a:solidFill>
              </a:rPr>
              <a:t>Possibile Solution</a:t>
            </a:r>
            <a:endParaRPr>
              <a:solidFill>
                <a:srgbClr val="233943"/>
              </a:solidFill>
            </a:endParaRPr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819150" y="1565350"/>
            <a:ext cx="7505700" cy="28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AutoNum type="arabicPeriod"/>
            </a:pPr>
            <a:r>
              <a:rPr lang="zh-CN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To incorporate critical thinking and reflection mechanisms within LLMs</a:t>
            </a:r>
            <a:endParaRPr sz="1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AutoNum type="arabicPeriod"/>
            </a:pPr>
            <a:r>
              <a:rPr lang="zh-CN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Designing context-specific CoT (Chain of Thought) questions</a:t>
            </a:r>
            <a:endParaRPr sz="1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AutoNum type="arabicPeriod"/>
            </a:pPr>
            <a:r>
              <a:rPr lang="zh-CN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Incorporate dynamic information updates and knowledge correction mechanisms.</a:t>
            </a:r>
            <a:endParaRPr sz="1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AutoNum type="arabicPeriod"/>
            </a:pPr>
            <a:r>
              <a:rPr lang="zh-CN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 utilization of in-context learning or fine-tuning techniques</a:t>
            </a:r>
            <a:endParaRPr sz="1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AutoNum type="arabicPeriod"/>
            </a:pPr>
            <a:r>
              <a:rPr lang="zh-CN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Introducing reflection within the game's context or refining the opponent modeling strategies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233943"/>
                </a:solidFill>
              </a:rPr>
              <a:t>Remark / Conclusion</a:t>
            </a:r>
            <a:endParaRPr>
              <a:solidFill>
                <a:srgbClr val="233943"/>
              </a:solidFill>
            </a:endParaRPr>
          </a:p>
        </p:txBody>
      </p:sp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733950" y="1717975"/>
            <a:ext cx="767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In this work, we have several contributions: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zh-CN" sz="1600">
                <a:solidFill>
                  <a:srgbClr val="000000"/>
                </a:solidFill>
              </a:rPr>
              <a:t>This report investigates and analyzes the potential failures that can occur when LLMs act as agents in general sum games with imperfect information versus human norms.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zh-CN" sz="1600">
                <a:solidFill>
                  <a:srgbClr val="000000"/>
                </a:solidFill>
              </a:rPr>
              <a:t>We also demonstrate that the MA-LLMs may require additional development to reach human norms.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zh-CN" sz="1600"/>
              <a:t>In addition, we propose the potential solutions to these summarized failures cases.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