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6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79DFC-7784-41BD-9893-B2DF01979B49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7036D-CE58-43B7-A091-73C9B2B46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6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we consider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7036D-CE58-43B7-A091-73C9B2B468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1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32BF-DB2D-60C7-E68A-63EE0666E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F2CC8-3945-16C9-7F65-CAF2821F0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BDF78-E893-14FC-6115-AD3E4566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8A82-D729-7719-F91A-1D6521F2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AF480-1C6C-B37C-9CB8-AD20576E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1367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704D2-2EDB-1687-E88B-EAECDF34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8E512-5DE3-35F4-99C5-113C7691F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81B77-CE22-3012-1F64-AA3FE4F1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7F3C6-EC6A-4D57-D243-F3DE06CA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CE140-A21C-131B-E065-950E8947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2541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12E6F7-5D06-974B-A25D-A34C0763C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CCEE2-5FAA-FB0E-7F07-5267E6579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3B7FF-0483-284E-AAD1-F6F85E44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9445B-0537-DA08-BF15-88CFB8887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5C1F5-09B4-5486-7CA3-A365124DC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5146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5693-6772-ED0B-57CC-E1F41829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72666-9AB8-2471-0F7A-9874D8541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DA3ED-8E22-D680-6BAA-AF72D054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AED3B-8108-95A9-3454-38BEE424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F5C54-D15C-3D2D-CC39-5360FCE9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4936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5163-E1B6-F688-5BE8-9BAE664BB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663E4-E396-A26A-6ED9-244D2CEA7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EAA43-B90C-BDD9-0DB0-892BFA311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9A2D2-EE89-E2E8-3884-81CDD515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82D94-A1B5-3298-F686-078FEA95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5699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0950-EFDF-3913-11D6-C361E4DE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CE76-9653-E8D0-9AD4-4BF76EEC7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23D32-7041-C96F-1B3A-664773BF2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EB7C9-7B88-BB72-1524-CF2B5FF0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951F6-AC50-F57D-D581-7BC2163D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4A0C2-C0BC-9D73-3BF9-13FAF86E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3297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E7F7-13E5-BE60-4C35-3C123B078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494EA-AE42-6081-374A-5B599442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E3557-F431-4A4E-49D7-44C2AE76C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DBEC0B-E7F2-4D5B-09C4-1C77E9259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F40B5-8125-0B1C-AB72-546F63B28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E42D46-E59E-83F5-2743-56F063CF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3C8FC4-98AA-F81F-9D19-DE30D86B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05762-A0CB-00EC-8347-22A09EEF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9747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9952-6DF6-203F-14B8-5F2D1DDE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01CCD-9AD8-6D5D-144D-2D7946A26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B0421-A0F7-BD11-0C9C-FE8F9746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12787-EA05-CBF2-A209-E490A63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8788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F69E2E-17DB-A19B-768F-98F66BBF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AE5E4-5053-BF26-1C27-13BD6C71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229EB-814E-3E53-88FF-6961FE87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3993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12B8-7D02-E18D-E2E8-9B592C7EB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8414A-B250-54DD-EF3F-483D68893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8ED45-553C-4387-D37E-B94FA2A06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D361F-81BB-3729-6AB9-A2BB8625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A9F60-E2D1-ABFD-2172-F70E1806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67DA-33CD-05AB-08C3-0C810583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8161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BEAEF-301B-69BC-4005-677F03AD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C06E9B-E325-895F-A67E-2B54948FB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3F783-1A68-10D0-0C6A-FECAA4488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85345-F980-DABC-2B82-D988E504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AC8CE-5538-C930-DC17-E7CD91A58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69BB0-F255-2958-A85A-F6390A86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4939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7A15F-A931-5664-3647-2EE322137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46E37-4111-52AA-0DE0-F76F0D933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6441-23BD-EB63-5DA0-D7BF3615B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B183-0485-FA41-8354-96BEDB40BDB2}" type="datetimeFigureOut">
              <a:rPr lang="en-CN" smtClean="0"/>
              <a:t>10/02/2023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11A44-41A7-A90E-8B2C-2D3B3CC2A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E2C32-FDAA-A325-4042-D72628C97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DD6A-E777-164F-B565-3E17C72E79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3872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98AC-2BE5-0657-1AB2-0F9E8BA20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884" y="1221828"/>
            <a:ext cx="11484689" cy="2387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many interacting LLMs perform well in the N-Agents Prisoner's Dilemma game?</a:t>
            </a:r>
            <a:endParaRPr lang="en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60B492-7345-683A-3D9F-2974F7AE8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0124" y="4243169"/>
            <a:ext cx="9144000" cy="1655762"/>
          </a:xfrm>
        </p:spPr>
        <p:txBody>
          <a:bodyPr/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Shuqing Shi, Xuhui Liu, Yudi Zhang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Meng Fang,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Du</a:t>
            </a:r>
          </a:p>
        </p:txBody>
      </p:sp>
    </p:spTree>
    <p:extLst>
      <p:ext uri="{BB962C8B-B14F-4D97-AF65-F5344CB8AC3E}">
        <p14:creationId xmlns:p14="http://schemas.microsoft.com/office/powerpoint/2010/main" val="149543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BAA6-9296-E5D0-8632-B29E5726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1ED56-4812-7B5C-1AFD-93560CF67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819" y="1946029"/>
            <a:ext cx="49584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LLMs show human-like behaviors, while also </a:t>
            </a:r>
            <a:r>
              <a:rPr lang="en-US" sz="2000" b="1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deviating from expected human norms:</a:t>
            </a:r>
            <a:endParaRPr lang="en-US" sz="2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Two-A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gent</a:t>
            </a:r>
            <a:r>
              <a:rPr lang="en-US" sz="20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Prisoner’s Dilemma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LLM’s weakness in giving useful insights into model tendencies and learning dynamics.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EA154F40-5CB3-4BFE-AFE5-49CA7E11EF43}"/>
              </a:ext>
            </a:extLst>
          </p:cNvPr>
          <p:cNvSpPr txBox="1"/>
          <p:nvPr/>
        </p:nvSpPr>
        <p:spPr>
          <a:xfrm>
            <a:off x="1760563" y="5563616"/>
            <a:ext cx="7854694" cy="78319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Will the failure cases caused by such deviation exacerbate as the scale of the number of LLM agents increases?</a:t>
            </a:r>
            <a:endParaRPr lang="en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F50851B0-AEE0-4B6F-8C00-45194148AAD3}"/>
              </a:ext>
            </a:extLst>
          </p:cNvPr>
          <p:cNvGrpSpPr/>
          <p:nvPr/>
        </p:nvGrpSpPr>
        <p:grpSpPr>
          <a:xfrm>
            <a:off x="6146624" y="2044312"/>
            <a:ext cx="5481720" cy="2769375"/>
            <a:chOff x="5796331" y="2586723"/>
            <a:chExt cx="5481720" cy="2769375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BFD0E093-B528-4889-91B5-C63DB91B458D}"/>
                </a:ext>
              </a:extLst>
            </p:cNvPr>
            <p:cNvGrpSpPr/>
            <p:nvPr/>
          </p:nvGrpSpPr>
          <p:grpSpPr>
            <a:xfrm>
              <a:off x="7615902" y="2586723"/>
              <a:ext cx="3662149" cy="2769375"/>
              <a:chOff x="7751928" y="2691861"/>
              <a:chExt cx="3662149" cy="2769375"/>
            </a:xfrm>
          </p:grpSpPr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C3DD5356-3DC1-4824-9A0D-306494A83106}"/>
                  </a:ext>
                </a:extLst>
              </p:cNvPr>
              <p:cNvGrpSpPr/>
              <p:nvPr/>
            </p:nvGrpSpPr>
            <p:grpSpPr>
              <a:xfrm>
                <a:off x="8632118" y="3002056"/>
                <a:ext cx="993154" cy="993153"/>
                <a:chOff x="8233974" y="1344624"/>
                <a:chExt cx="735021" cy="735021"/>
              </a:xfrm>
            </p:grpSpPr>
            <p:sp>
              <p:nvSpPr>
                <p:cNvPr id="9" name="直角三角形 8">
                  <a:extLst>
                    <a:ext uri="{FF2B5EF4-FFF2-40B4-BE49-F238E27FC236}">
                      <a16:creationId xmlns:a16="http://schemas.microsoft.com/office/drawing/2014/main" id="{C3328308-FBAF-4761-8F4C-64FA1FD5641A}"/>
                    </a:ext>
                  </a:extLst>
                </p:cNvPr>
                <p:cNvSpPr/>
                <p:nvPr/>
              </p:nvSpPr>
              <p:spPr>
                <a:xfrm>
                  <a:off x="8233975" y="1344625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8</a:t>
                  </a:r>
                </a:p>
              </p:txBody>
            </p:sp>
            <p:sp>
              <p:nvSpPr>
                <p:cNvPr id="10" name="直角三角形 9">
                  <a:extLst>
                    <a:ext uri="{FF2B5EF4-FFF2-40B4-BE49-F238E27FC236}">
                      <a16:creationId xmlns:a16="http://schemas.microsoft.com/office/drawing/2014/main" id="{1707792B-4A7A-4E8A-A608-AB9DD071DC1C}"/>
                    </a:ext>
                  </a:extLst>
                </p:cNvPr>
                <p:cNvSpPr/>
                <p:nvPr/>
              </p:nvSpPr>
              <p:spPr>
                <a:xfrm rot="10800000">
                  <a:off x="8233974" y="1344624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5B6023F5-432E-4458-8256-BECEFB8B4AE1}"/>
                  </a:ext>
                </a:extLst>
              </p:cNvPr>
              <p:cNvGrpSpPr/>
              <p:nvPr/>
            </p:nvGrpSpPr>
            <p:grpSpPr>
              <a:xfrm>
                <a:off x="9625264" y="3007135"/>
                <a:ext cx="993152" cy="993153"/>
                <a:chOff x="8233975" y="1344624"/>
                <a:chExt cx="735020" cy="735021"/>
              </a:xfrm>
            </p:grpSpPr>
            <p:sp>
              <p:nvSpPr>
                <p:cNvPr id="13" name="直角三角形 12">
                  <a:extLst>
                    <a:ext uri="{FF2B5EF4-FFF2-40B4-BE49-F238E27FC236}">
                      <a16:creationId xmlns:a16="http://schemas.microsoft.com/office/drawing/2014/main" id="{E6304FDA-A67D-4FD0-96A9-3182EA7B5C87}"/>
                    </a:ext>
                  </a:extLst>
                </p:cNvPr>
                <p:cNvSpPr/>
                <p:nvPr/>
              </p:nvSpPr>
              <p:spPr>
                <a:xfrm>
                  <a:off x="8233975" y="1344625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直角三角形 13">
                  <a:extLst>
                    <a:ext uri="{FF2B5EF4-FFF2-40B4-BE49-F238E27FC236}">
                      <a16:creationId xmlns:a16="http://schemas.microsoft.com/office/drawing/2014/main" id="{F74FAFF0-79EA-4D38-95B5-9A65CE3DF1FF}"/>
                    </a:ext>
                  </a:extLst>
                </p:cNvPr>
                <p:cNvSpPr/>
                <p:nvPr/>
              </p:nvSpPr>
              <p:spPr>
                <a:xfrm rot="10800000">
                  <a:off x="8233975" y="1344624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C0AFDC45-8A2E-448C-86FF-5388537FDB89}"/>
                  </a:ext>
                </a:extLst>
              </p:cNvPr>
              <p:cNvGrpSpPr/>
              <p:nvPr/>
            </p:nvGrpSpPr>
            <p:grpSpPr>
              <a:xfrm>
                <a:off x="8632112" y="3995205"/>
                <a:ext cx="993152" cy="993153"/>
                <a:chOff x="8233975" y="1344624"/>
                <a:chExt cx="735020" cy="735021"/>
              </a:xfrm>
            </p:grpSpPr>
            <p:sp>
              <p:nvSpPr>
                <p:cNvPr id="16" name="直角三角形 15">
                  <a:extLst>
                    <a:ext uri="{FF2B5EF4-FFF2-40B4-BE49-F238E27FC236}">
                      <a16:creationId xmlns:a16="http://schemas.microsoft.com/office/drawing/2014/main" id="{F8F9E379-8DB4-43CC-9237-FD173F2910A9}"/>
                    </a:ext>
                  </a:extLst>
                </p:cNvPr>
                <p:cNvSpPr/>
                <p:nvPr/>
              </p:nvSpPr>
              <p:spPr>
                <a:xfrm>
                  <a:off x="8233975" y="1344625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10</a:t>
                  </a:r>
                </a:p>
              </p:txBody>
            </p:sp>
            <p:sp>
              <p:nvSpPr>
                <p:cNvPr id="17" name="直角三角形 16">
                  <a:extLst>
                    <a:ext uri="{FF2B5EF4-FFF2-40B4-BE49-F238E27FC236}">
                      <a16:creationId xmlns:a16="http://schemas.microsoft.com/office/drawing/2014/main" id="{7B0FFA94-23E2-4F5D-8D46-FD5CE99D418C}"/>
                    </a:ext>
                  </a:extLst>
                </p:cNvPr>
                <p:cNvSpPr/>
                <p:nvPr/>
              </p:nvSpPr>
              <p:spPr>
                <a:xfrm rot="10800000">
                  <a:off x="8233975" y="1344624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A78F7B9B-3168-403C-AA50-B00F98B9D536}"/>
                  </a:ext>
                </a:extLst>
              </p:cNvPr>
              <p:cNvGrpSpPr/>
              <p:nvPr/>
            </p:nvGrpSpPr>
            <p:grpSpPr>
              <a:xfrm>
                <a:off x="9625264" y="3995207"/>
                <a:ext cx="993152" cy="993153"/>
                <a:chOff x="8233975" y="1344624"/>
                <a:chExt cx="735020" cy="735021"/>
              </a:xfrm>
            </p:grpSpPr>
            <p:sp>
              <p:nvSpPr>
                <p:cNvPr id="19" name="直角三角形 18">
                  <a:extLst>
                    <a:ext uri="{FF2B5EF4-FFF2-40B4-BE49-F238E27FC236}">
                      <a16:creationId xmlns:a16="http://schemas.microsoft.com/office/drawing/2014/main" id="{FC486F77-5679-4E58-BF36-1DCAB195C20B}"/>
                    </a:ext>
                  </a:extLst>
                </p:cNvPr>
                <p:cNvSpPr/>
                <p:nvPr/>
              </p:nvSpPr>
              <p:spPr>
                <a:xfrm>
                  <a:off x="8233975" y="1344625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5</a:t>
                  </a:r>
                </a:p>
              </p:txBody>
            </p:sp>
            <p:sp>
              <p:nvSpPr>
                <p:cNvPr id="20" name="直角三角形 19">
                  <a:extLst>
                    <a:ext uri="{FF2B5EF4-FFF2-40B4-BE49-F238E27FC236}">
                      <a16:creationId xmlns:a16="http://schemas.microsoft.com/office/drawing/2014/main" id="{4127FC20-DA4A-4112-AF5A-090BAA41A454}"/>
                    </a:ext>
                  </a:extLst>
                </p:cNvPr>
                <p:cNvSpPr/>
                <p:nvPr/>
              </p:nvSpPr>
              <p:spPr>
                <a:xfrm rot="10800000">
                  <a:off x="8233975" y="1344624"/>
                  <a:ext cx="735020" cy="735020"/>
                </a:xfrm>
                <a:prstGeom prst="rtTriangle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C4F3D0A6-8262-42F6-A791-E663A96D10EA}"/>
                  </a:ext>
                </a:extLst>
              </p:cNvPr>
              <p:cNvSpPr txBox="1"/>
              <p:nvPr/>
            </p:nvSpPr>
            <p:spPr>
              <a:xfrm>
                <a:off x="8632112" y="2691861"/>
                <a:ext cx="1054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C</a:t>
                </a:r>
                <a:r>
                  <a:rPr lang="en-US" altLang="zh-CN" sz="1600" dirty="0"/>
                  <a:t>ooperate</a:t>
                </a:r>
                <a:endParaRPr lang="en-US" sz="1600" dirty="0"/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AE6B361E-8870-490D-A00E-29B15A0787A9}"/>
                  </a:ext>
                </a:extLst>
              </p:cNvPr>
              <p:cNvSpPr txBox="1"/>
              <p:nvPr/>
            </p:nvSpPr>
            <p:spPr>
              <a:xfrm>
                <a:off x="9686888" y="2695641"/>
                <a:ext cx="7275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Defect</a:t>
                </a: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85775F3D-C28C-499C-8375-03CC4F37B05D}"/>
                  </a:ext>
                </a:extLst>
              </p:cNvPr>
              <p:cNvSpPr txBox="1"/>
              <p:nvPr/>
            </p:nvSpPr>
            <p:spPr>
              <a:xfrm rot="16200000">
                <a:off x="8099049" y="4322506"/>
                <a:ext cx="72757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Defect</a:t>
                </a: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9ACBE8B8-AA88-441F-9A64-DDCA54C7D424}"/>
                  </a:ext>
                </a:extLst>
              </p:cNvPr>
              <p:cNvSpPr txBox="1"/>
              <p:nvPr/>
            </p:nvSpPr>
            <p:spPr>
              <a:xfrm rot="16200000">
                <a:off x="7900767" y="3329355"/>
                <a:ext cx="1054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C</a:t>
                </a:r>
                <a:r>
                  <a:rPr lang="en-US" altLang="zh-CN" sz="1600" dirty="0"/>
                  <a:t>ooperate</a:t>
                </a:r>
                <a:endParaRPr lang="en-US" sz="1600" dirty="0"/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AB696A10-3C29-44AB-9210-42A9264989FF}"/>
                  </a:ext>
                </a:extLst>
              </p:cNvPr>
              <p:cNvSpPr txBox="1"/>
              <p:nvPr/>
            </p:nvSpPr>
            <p:spPr>
              <a:xfrm>
                <a:off x="9117820" y="3129300"/>
                <a:ext cx="4458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74AFEAFF-18E7-4941-8634-BCC6CDCFF337}"/>
                  </a:ext>
                </a:extLst>
              </p:cNvPr>
              <p:cNvSpPr txBox="1"/>
              <p:nvPr/>
            </p:nvSpPr>
            <p:spPr>
              <a:xfrm>
                <a:off x="10133502" y="3073168"/>
                <a:ext cx="4458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10</a:t>
                </a: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24B0C4EC-D953-4DA6-B001-3844DE038894}"/>
                  </a:ext>
                </a:extLst>
              </p:cNvPr>
              <p:cNvSpPr txBox="1"/>
              <p:nvPr/>
            </p:nvSpPr>
            <p:spPr>
              <a:xfrm>
                <a:off x="9730893" y="3582205"/>
                <a:ext cx="4458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6A2BEB16-447B-46A1-91EC-AC7192B4830D}"/>
                  </a:ext>
                </a:extLst>
              </p:cNvPr>
              <p:cNvSpPr txBox="1"/>
              <p:nvPr/>
            </p:nvSpPr>
            <p:spPr>
              <a:xfrm>
                <a:off x="9117820" y="4131778"/>
                <a:ext cx="4458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01EA2096-D598-4CAC-97BB-1333D69F911F}"/>
                  </a:ext>
                </a:extLst>
              </p:cNvPr>
              <p:cNvSpPr txBox="1"/>
              <p:nvPr/>
            </p:nvSpPr>
            <p:spPr>
              <a:xfrm>
                <a:off x="10115022" y="4099016"/>
                <a:ext cx="4458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5</a:t>
                </a: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148EEB90-4278-4047-B301-CF1A5AA711C6}"/>
                  </a:ext>
                </a:extLst>
              </p:cNvPr>
              <p:cNvSpPr txBox="1"/>
              <p:nvPr/>
            </p:nvSpPr>
            <p:spPr>
              <a:xfrm>
                <a:off x="7751928" y="5091904"/>
                <a:ext cx="36621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/>
                  <a:t>A Classical Two-Player PD</a:t>
                </a:r>
                <a:endParaRPr lang="en-US" b="1" dirty="0"/>
              </a:p>
            </p:txBody>
          </p:sp>
        </p:grpSp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id="{E6096FEC-0477-44E9-BE95-14AA0E182449}"/>
                </a:ext>
              </a:extLst>
            </p:cNvPr>
            <p:cNvGrpSpPr/>
            <p:nvPr/>
          </p:nvGrpSpPr>
          <p:grpSpPr>
            <a:xfrm>
              <a:off x="5796331" y="3341962"/>
              <a:ext cx="952815" cy="1322147"/>
              <a:chOff x="6295538" y="2177635"/>
              <a:chExt cx="952815" cy="1322147"/>
            </a:xfrm>
          </p:grpSpPr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7C36B605-11DC-4603-A14B-164E01B6F4F6}"/>
                  </a:ext>
                </a:extLst>
              </p:cNvPr>
              <p:cNvSpPr txBox="1"/>
              <p:nvPr/>
            </p:nvSpPr>
            <p:spPr>
              <a:xfrm>
                <a:off x="6328012" y="3130450"/>
                <a:ext cx="92034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800" i="0" u="none" strike="noStrike" dirty="0">
                    <a:solidFill>
                      <a:srgbClr val="333333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LLM</a:t>
                </a:r>
                <a:endParaRPr lang="en-US" dirty="0"/>
              </a:p>
            </p:txBody>
          </p:sp>
          <p:pic>
            <p:nvPicPr>
              <p:cNvPr id="1026" name="Picture 2" descr="ChatGPT - Wikipedia">
                <a:extLst>
                  <a:ext uri="{FF2B5EF4-FFF2-40B4-BE49-F238E27FC236}">
                    <a16:creationId xmlns:a16="http://schemas.microsoft.com/office/drawing/2014/main" id="{2251349D-C714-4FC1-93DA-4EEE1464D0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95538" y="2177635"/>
                <a:ext cx="952815" cy="95281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9" name="箭头: 左右 38">
              <a:extLst>
                <a:ext uri="{FF2B5EF4-FFF2-40B4-BE49-F238E27FC236}">
                  <a16:creationId xmlns:a16="http://schemas.microsoft.com/office/drawing/2014/main" id="{906D52AA-0F5F-4F48-B756-1E7795E6741E}"/>
                </a:ext>
              </a:extLst>
            </p:cNvPr>
            <p:cNvSpPr/>
            <p:nvPr/>
          </p:nvSpPr>
          <p:spPr>
            <a:xfrm>
              <a:off x="7035664" y="3664841"/>
              <a:ext cx="837063" cy="306570"/>
            </a:xfrm>
            <a:prstGeom prst="left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C68335C5-1967-4ED7-975D-C78B013B4CB5}"/>
                </a:ext>
              </a:extLst>
            </p:cNvPr>
            <p:cNvSpPr txBox="1"/>
            <p:nvPr/>
          </p:nvSpPr>
          <p:spPr>
            <a:xfrm>
              <a:off x="7001245" y="3361929"/>
              <a:ext cx="92034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3333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play</a:t>
              </a:r>
              <a:endParaRPr lang="en-US" dirty="0"/>
            </a:p>
          </p:txBody>
        </p:sp>
      </p:grp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E7F0B794-1BCD-4B1C-8FF2-951B546199DB}"/>
              </a:ext>
            </a:extLst>
          </p:cNvPr>
          <p:cNvCxnSpPr>
            <a:cxnSpLocks/>
          </p:cNvCxnSpPr>
          <p:nvPr/>
        </p:nvCxnSpPr>
        <p:spPr>
          <a:xfrm flipV="1">
            <a:off x="920941" y="1328382"/>
            <a:ext cx="10432859" cy="318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C960E44E-4C67-4134-8DF5-B06DF1A23CFB}"/>
              </a:ext>
            </a:extLst>
          </p:cNvPr>
          <p:cNvSpPr txBox="1"/>
          <p:nvPr/>
        </p:nvSpPr>
        <p:spPr>
          <a:xfrm>
            <a:off x="7205285" y="4857303"/>
            <a:ext cx="3371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Unexpected Behavior!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2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C2E8-8399-60ED-892A-98B1B478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Player</a:t>
            </a:r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 Prisoners’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4B50-0BB9-7C87-06A9-5B3716F33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668629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N" sz="2000" dirty="0"/>
              <a:t>Everyone has two actions: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CN" sz="2000" dirty="0"/>
              <a:t> </a:t>
            </a:r>
            <a:r>
              <a:rPr lang="en-CN" sz="2000" dirty="0">
                <a:solidFill>
                  <a:srgbClr val="FF0000"/>
                </a:solidFill>
              </a:rPr>
              <a:t>Cooperate (C)</a:t>
            </a:r>
            <a:r>
              <a:rPr lang="en-CN" sz="2000" dirty="0"/>
              <a:t> and </a:t>
            </a:r>
            <a:r>
              <a:rPr lang="en-CN" sz="2000" dirty="0">
                <a:solidFill>
                  <a:srgbClr val="0070C0"/>
                </a:solidFill>
              </a:rPr>
              <a:t>Defect (D)</a:t>
            </a:r>
            <a:r>
              <a:rPr lang="en-CN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CN" sz="2000" dirty="0">
                <a:solidFill>
                  <a:srgbClr val="FF0000"/>
                </a:solidFill>
              </a:rPr>
              <a:t>All Cooperate</a:t>
            </a:r>
            <a:r>
              <a:rPr lang="en-CN" sz="2000" dirty="0"/>
              <a:t>: Each player receives a payoff of </a:t>
            </a:r>
            <a:r>
              <a:rPr lang="en-CN" sz="2000" dirty="0">
                <a:solidFill>
                  <a:srgbClr val="FF0000"/>
                </a:solidFill>
              </a:rPr>
              <a:t>R</a:t>
            </a:r>
            <a:r>
              <a:rPr lang="en-CN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CN" sz="2000" dirty="0">
                <a:solidFill>
                  <a:srgbClr val="0070C0"/>
                </a:solidFill>
              </a:rPr>
              <a:t>All Defect</a:t>
            </a:r>
            <a:r>
              <a:rPr lang="en-CN" sz="2000" dirty="0"/>
              <a:t>: Each player receives a payoff of </a:t>
            </a:r>
            <a:r>
              <a:rPr lang="en-CN" sz="2000" dirty="0">
                <a:solidFill>
                  <a:srgbClr val="0070C0"/>
                </a:solidFill>
              </a:rPr>
              <a:t>P</a:t>
            </a:r>
            <a:r>
              <a:rPr lang="en-CN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m</a:t>
            </a:r>
            <a:r>
              <a:rPr lang="en-CN" sz="2000" dirty="0"/>
              <a:t> Defectors (0&lt;m&lt;N): The m players rec</a:t>
            </a:r>
            <a:r>
              <a:rPr lang="en-US" sz="2000" dirty="0" err="1"/>
              <a:t>ei</a:t>
            </a:r>
            <a:r>
              <a:rPr lang="en-CN" sz="2000" dirty="0"/>
              <a:t>ve a payoff of </a:t>
            </a:r>
            <a:r>
              <a:rPr lang="en-CN" sz="2000" dirty="0">
                <a:solidFill>
                  <a:srgbClr val="0070C0"/>
                </a:solidFill>
              </a:rPr>
              <a:t>T</a:t>
            </a:r>
            <a:r>
              <a:rPr lang="en-CN" sz="2000" dirty="0"/>
              <a:t>. The remaining players receive a payoff of </a:t>
            </a:r>
            <a:r>
              <a:rPr lang="en-CN" sz="2000" dirty="0">
                <a:solidFill>
                  <a:srgbClr val="FF0000"/>
                </a:solidFill>
              </a:rPr>
              <a:t>S</a:t>
            </a:r>
            <a:r>
              <a:rPr lang="en-CN" sz="2000" dirty="0"/>
              <a:t>.</a:t>
            </a:r>
          </a:p>
          <a:p>
            <a:pPr>
              <a:lnSpc>
                <a:spcPct val="150000"/>
              </a:lnSpc>
            </a:pPr>
            <a:r>
              <a:rPr lang="en-CN" sz="2000" dirty="0"/>
              <a:t>T&gt;R&gt;P&gt;S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38AD40ED-BDEB-48B9-A455-7F42E54A8E8C}"/>
              </a:ext>
            </a:extLst>
          </p:cNvPr>
          <p:cNvCxnSpPr>
            <a:cxnSpLocks/>
          </p:cNvCxnSpPr>
          <p:nvPr/>
        </p:nvCxnSpPr>
        <p:spPr>
          <a:xfrm flipV="1">
            <a:off x="920941" y="1328382"/>
            <a:ext cx="10432859" cy="318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>
            <a:extLst>
              <a:ext uri="{FF2B5EF4-FFF2-40B4-BE49-F238E27FC236}">
                <a16:creationId xmlns:a16="http://schemas.microsoft.com/office/drawing/2014/main" id="{75EB5CEA-9E13-4D40-A17B-0C38118B26E2}"/>
              </a:ext>
            </a:extLst>
          </p:cNvPr>
          <p:cNvGrpSpPr/>
          <p:nvPr/>
        </p:nvGrpSpPr>
        <p:grpSpPr>
          <a:xfrm>
            <a:off x="7966195" y="2044312"/>
            <a:ext cx="3662149" cy="2769375"/>
            <a:chOff x="7751928" y="2691861"/>
            <a:chExt cx="3662149" cy="2769375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44BDCC52-FE4E-4F42-89FA-1A7A7718F282}"/>
                </a:ext>
              </a:extLst>
            </p:cNvPr>
            <p:cNvGrpSpPr/>
            <p:nvPr/>
          </p:nvGrpSpPr>
          <p:grpSpPr>
            <a:xfrm>
              <a:off x="8632118" y="3002056"/>
              <a:ext cx="993154" cy="993153"/>
              <a:chOff x="8233974" y="1344624"/>
              <a:chExt cx="735021" cy="735021"/>
            </a:xfrm>
          </p:grpSpPr>
          <p:sp>
            <p:nvSpPr>
              <p:cNvPr id="32" name="直角三角形 31">
                <a:extLst>
                  <a:ext uri="{FF2B5EF4-FFF2-40B4-BE49-F238E27FC236}">
                    <a16:creationId xmlns:a16="http://schemas.microsoft.com/office/drawing/2014/main" id="{56CA18B2-766E-40BC-9D0B-601A4D8265F1}"/>
                  </a:ext>
                </a:extLst>
              </p:cNvPr>
              <p:cNvSpPr/>
              <p:nvPr/>
            </p:nvSpPr>
            <p:spPr>
              <a:xfrm>
                <a:off x="8233975" y="1344625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</a:p>
            </p:txBody>
          </p:sp>
          <p:sp>
            <p:nvSpPr>
              <p:cNvPr id="33" name="直角三角形 32">
                <a:extLst>
                  <a:ext uri="{FF2B5EF4-FFF2-40B4-BE49-F238E27FC236}">
                    <a16:creationId xmlns:a16="http://schemas.microsoft.com/office/drawing/2014/main" id="{391C937A-6299-4732-A783-89795C45CB5E}"/>
                  </a:ext>
                </a:extLst>
              </p:cNvPr>
              <p:cNvSpPr/>
              <p:nvPr/>
            </p:nvSpPr>
            <p:spPr>
              <a:xfrm rot="10800000">
                <a:off x="8233974" y="1344624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2F437066-0564-4A39-B2C4-369EC11E78F5}"/>
                </a:ext>
              </a:extLst>
            </p:cNvPr>
            <p:cNvGrpSpPr/>
            <p:nvPr/>
          </p:nvGrpSpPr>
          <p:grpSpPr>
            <a:xfrm>
              <a:off x="9625264" y="3007135"/>
              <a:ext cx="993152" cy="993153"/>
              <a:chOff x="8233975" y="1344624"/>
              <a:chExt cx="735020" cy="735021"/>
            </a:xfrm>
          </p:grpSpPr>
          <p:sp>
            <p:nvSpPr>
              <p:cNvPr id="30" name="直角三角形 29">
                <a:extLst>
                  <a:ext uri="{FF2B5EF4-FFF2-40B4-BE49-F238E27FC236}">
                    <a16:creationId xmlns:a16="http://schemas.microsoft.com/office/drawing/2014/main" id="{ADACFE46-9A5C-41F0-ACE6-0A79643096FC}"/>
                  </a:ext>
                </a:extLst>
              </p:cNvPr>
              <p:cNvSpPr/>
              <p:nvPr/>
            </p:nvSpPr>
            <p:spPr>
              <a:xfrm>
                <a:off x="8233975" y="1344625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直角三角形 30">
                <a:extLst>
                  <a:ext uri="{FF2B5EF4-FFF2-40B4-BE49-F238E27FC236}">
                    <a16:creationId xmlns:a16="http://schemas.microsoft.com/office/drawing/2014/main" id="{719769B5-9504-4BBC-B618-91BD3E8952E3}"/>
                  </a:ext>
                </a:extLst>
              </p:cNvPr>
              <p:cNvSpPr/>
              <p:nvPr/>
            </p:nvSpPr>
            <p:spPr>
              <a:xfrm rot="10800000">
                <a:off x="8233975" y="1344624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CA528146-F437-4B70-B262-1AE8024A99C7}"/>
                </a:ext>
              </a:extLst>
            </p:cNvPr>
            <p:cNvGrpSpPr/>
            <p:nvPr/>
          </p:nvGrpSpPr>
          <p:grpSpPr>
            <a:xfrm>
              <a:off x="8632112" y="3995205"/>
              <a:ext cx="993152" cy="993153"/>
              <a:chOff x="8233975" y="1344624"/>
              <a:chExt cx="735020" cy="735021"/>
            </a:xfrm>
          </p:grpSpPr>
          <p:sp>
            <p:nvSpPr>
              <p:cNvPr id="28" name="直角三角形 27">
                <a:extLst>
                  <a:ext uri="{FF2B5EF4-FFF2-40B4-BE49-F238E27FC236}">
                    <a16:creationId xmlns:a16="http://schemas.microsoft.com/office/drawing/2014/main" id="{D769DD86-B93F-4AD2-82F9-E8C1C09D6400}"/>
                  </a:ext>
                </a:extLst>
              </p:cNvPr>
              <p:cNvSpPr/>
              <p:nvPr/>
            </p:nvSpPr>
            <p:spPr>
              <a:xfrm>
                <a:off x="8233975" y="1344625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10</a:t>
                </a:r>
              </a:p>
            </p:txBody>
          </p:sp>
          <p:sp>
            <p:nvSpPr>
              <p:cNvPr id="29" name="直角三角形 28">
                <a:extLst>
                  <a:ext uri="{FF2B5EF4-FFF2-40B4-BE49-F238E27FC236}">
                    <a16:creationId xmlns:a16="http://schemas.microsoft.com/office/drawing/2014/main" id="{C625E489-C3BF-4A3B-88A1-B7D0040A0595}"/>
                  </a:ext>
                </a:extLst>
              </p:cNvPr>
              <p:cNvSpPr/>
              <p:nvPr/>
            </p:nvSpPr>
            <p:spPr>
              <a:xfrm rot="10800000">
                <a:off x="8233975" y="1344624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D2947F3F-51F2-460D-A0CA-DFC4395DB8D6}"/>
                </a:ext>
              </a:extLst>
            </p:cNvPr>
            <p:cNvGrpSpPr/>
            <p:nvPr/>
          </p:nvGrpSpPr>
          <p:grpSpPr>
            <a:xfrm>
              <a:off x="9625264" y="3995207"/>
              <a:ext cx="993152" cy="993153"/>
              <a:chOff x="8233975" y="1344624"/>
              <a:chExt cx="735020" cy="735021"/>
            </a:xfrm>
          </p:grpSpPr>
          <p:sp>
            <p:nvSpPr>
              <p:cNvPr id="26" name="直角三角形 25">
                <a:extLst>
                  <a:ext uri="{FF2B5EF4-FFF2-40B4-BE49-F238E27FC236}">
                    <a16:creationId xmlns:a16="http://schemas.microsoft.com/office/drawing/2014/main" id="{D194B7FD-5634-445C-A451-7521378E89B5}"/>
                  </a:ext>
                </a:extLst>
              </p:cNvPr>
              <p:cNvSpPr/>
              <p:nvPr/>
            </p:nvSpPr>
            <p:spPr>
              <a:xfrm>
                <a:off x="8233975" y="1344625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27" name="直角三角形 26">
                <a:extLst>
                  <a:ext uri="{FF2B5EF4-FFF2-40B4-BE49-F238E27FC236}">
                    <a16:creationId xmlns:a16="http://schemas.microsoft.com/office/drawing/2014/main" id="{84EE4817-06D8-4FA3-8930-F13C7DFB58D8}"/>
                  </a:ext>
                </a:extLst>
              </p:cNvPr>
              <p:cNvSpPr/>
              <p:nvPr/>
            </p:nvSpPr>
            <p:spPr>
              <a:xfrm rot="10800000">
                <a:off x="8233975" y="1344624"/>
                <a:ext cx="735020" cy="735020"/>
              </a:xfrm>
              <a:prstGeom prst="rtTriangl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C08CB63F-2786-4BF7-B468-764665FB3135}"/>
                </a:ext>
              </a:extLst>
            </p:cNvPr>
            <p:cNvSpPr txBox="1"/>
            <p:nvPr/>
          </p:nvSpPr>
          <p:spPr>
            <a:xfrm>
              <a:off x="8632112" y="2691861"/>
              <a:ext cx="10547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</a:t>
              </a:r>
              <a:r>
                <a:rPr lang="en-US" altLang="zh-CN" sz="1600" dirty="0"/>
                <a:t>ooperate</a:t>
              </a:r>
              <a:endParaRPr lang="en-US" sz="1600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0E89C391-B8FE-4C4C-A0B3-046DD54E9259}"/>
                </a:ext>
              </a:extLst>
            </p:cNvPr>
            <p:cNvSpPr txBox="1"/>
            <p:nvPr/>
          </p:nvSpPr>
          <p:spPr>
            <a:xfrm>
              <a:off x="9686888" y="2695641"/>
              <a:ext cx="7275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Defect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0E798B9D-D0C1-4D0B-AF9D-E7817BD00EFC}"/>
                </a:ext>
              </a:extLst>
            </p:cNvPr>
            <p:cNvSpPr txBox="1"/>
            <p:nvPr/>
          </p:nvSpPr>
          <p:spPr>
            <a:xfrm rot="16200000">
              <a:off x="8099049" y="4322506"/>
              <a:ext cx="7275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Defect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4F3B3A7B-A88E-4068-A000-6184093B919C}"/>
                </a:ext>
              </a:extLst>
            </p:cNvPr>
            <p:cNvSpPr txBox="1"/>
            <p:nvPr/>
          </p:nvSpPr>
          <p:spPr>
            <a:xfrm rot="16200000">
              <a:off x="7900767" y="3329355"/>
              <a:ext cx="10547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</a:t>
              </a:r>
              <a:r>
                <a:rPr lang="en-US" altLang="zh-CN" sz="1600" dirty="0"/>
                <a:t>ooperate</a:t>
              </a:r>
              <a:endParaRPr lang="en-US" sz="1600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C66B33F-DE37-4A55-BD9A-6731BBCB398A}"/>
                </a:ext>
              </a:extLst>
            </p:cNvPr>
            <p:cNvSpPr txBox="1"/>
            <p:nvPr/>
          </p:nvSpPr>
          <p:spPr>
            <a:xfrm>
              <a:off x="9117820" y="3129300"/>
              <a:ext cx="44582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8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7EBABED-FBB4-4EB7-9123-A83091E346CC}"/>
                </a:ext>
              </a:extLst>
            </p:cNvPr>
            <p:cNvSpPr txBox="1"/>
            <p:nvPr/>
          </p:nvSpPr>
          <p:spPr>
            <a:xfrm>
              <a:off x="10133502" y="3073168"/>
              <a:ext cx="44582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48AF414A-3EC6-46FA-BF21-D12F84C93EDF}"/>
                </a:ext>
              </a:extLst>
            </p:cNvPr>
            <p:cNvSpPr txBox="1"/>
            <p:nvPr/>
          </p:nvSpPr>
          <p:spPr>
            <a:xfrm>
              <a:off x="9730893" y="3582205"/>
              <a:ext cx="44582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99431982-C8BF-4DD1-A55C-0EC335B20034}"/>
                </a:ext>
              </a:extLst>
            </p:cNvPr>
            <p:cNvSpPr txBox="1"/>
            <p:nvPr/>
          </p:nvSpPr>
          <p:spPr>
            <a:xfrm>
              <a:off x="9117820" y="4131778"/>
              <a:ext cx="44582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6DCB49A5-F48D-491D-A9FC-FDC6378AB862}"/>
                </a:ext>
              </a:extLst>
            </p:cNvPr>
            <p:cNvSpPr txBox="1"/>
            <p:nvPr/>
          </p:nvSpPr>
          <p:spPr>
            <a:xfrm>
              <a:off x="10115022" y="4099016"/>
              <a:ext cx="44582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F25040DF-58B2-4AB8-B332-5FF723A16A74}"/>
                </a:ext>
              </a:extLst>
            </p:cNvPr>
            <p:cNvSpPr txBox="1"/>
            <p:nvPr/>
          </p:nvSpPr>
          <p:spPr>
            <a:xfrm>
              <a:off x="7751928" y="5091904"/>
              <a:ext cx="3662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/>
                <a:t>A Classical Two-Player PD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8050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F178D-1E08-37DB-1F28-6A7F06620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166"/>
            <a:ext cx="11304578" cy="1325563"/>
          </a:xfrm>
        </p:spPr>
        <p:txBody>
          <a:bodyPr>
            <a:normAutofit/>
          </a:bodyPr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Nash Equilibrium of N-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Players</a:t>
            </a:r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CCA8A-808D-E671-271B-E317B9FF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521"/>
            <a:ext cx="4954893" cy="4351338"/>
          </a:xfrm>
        </p:spPr>
        <p:txBody>
          <a:bodyPr>
            <a:normAutofit/>
          </a:bodyPr>
          <a:lstStyle/>
          <a:p>
            <a:r>
              <a:rPr lang="en-CN" sz="2000" dirty="0"/>
              <a:t>Nash Equilibrium (NE):</a:t>
            </a:r>
          </a:p>
          <a:p>
            <a:pPr lvl="1"/>
            <a:r>
              <a:rPr lang="en-CN" sz="2000" dirty="0"/>
              <a:t>NE is achieved if everyone in the game is rational.</a:t>
            </a:r>
          </a:p>
          <a:p>
            <a:pPr lvl="1"/>
            <a:endParaRPr lang="en-CN" sz="2000" dirty="0"/>
          </a:p>
          <a:p>
            <a:r>
              <a:rPr lang="en-CN" sz="2000" dirty="0"/>
              <a:t>NE of </a:t>
            </a:r>
            <a:r>
              <a:rPr lang="en-CN" sz="2000" dirty="0">
                <a:solidFill>
                  <a:srgbClr val="FF0000"/>
                </a:solidFill>
              </a:rPr>
              <a:t>stage game </a:t>
            </a:r>
            <a:r>
              <a:rPr lang="en-CN" sz="2000" dirty="0"/>
              <a:t>is everyone chooses D.</a:t>
            </a:r>
          </a:p>
          <a:p>
            <a:endParaRPr lang="en-CN" sz="2000" dirty="0"/>
          </a:p>
          <a:p>
            <a:r>
              <a:rPr lang="en-CN" sz="2000" dirty="0"/>
              <a:t>NE of infinitely </a:t>
            </a:r>
            <a:r>
              <a:rPr lang="en-CN" sz="2000" dirty="0">
                <a:solidFill>
                  <a:schemeClr val="accent1"/>
                </a:solidFill>
              </a:rPr>
              <a:t>repeated game </a:t>
            </a:r>
            <a:r>
              <a:rPr lang="en-CN" sz="2000" dirty="0"/>
              <a:t>is everyone chooses C.</a:t>
            </a:r>
          </a:p>
          <a:p>
            <a:pPr lvl="1"/>
            <a:r>
              <a:rPr lang="en-US" sz="2000" dirty="0"/>
              <a:t>W</a:t>
            </a:r>
            <a:r>
              <a:rPr lang="en-CN" sz="2000" dirty="0"/>
              <a:t>e set the discounted factor </a:t>
            </a:r>
            <a:r>
              <a:rPr lang="en-US" sz="2000" dirty="0"/>
              <a:t>as 0.9 </a:t>
            </a:r>
            <a:r>
              <a:rPr lang="en-CN" sz="2000" dirty="0"/>
              <a:t>to force the repeated games’ value converge to </a:t>
            </a:r>
            <a:r>
              <a:rPr lang="en-US" sz="2000" dirty="0"/>
              <a:t>C</a:t>
            </a:r>
            <a:r>
              <a:rPr lang="en-CN" sz="2000" dirty="0"/>
              <a:t>.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326160D3-5C13-46CA-ADBC-69EF5319B009}"/>
              </a:ext>
            </a:extLst>
          </p:cNvPr>
          <p:cNvCxnSpPr>
            <a:cxnSpLocks/>
          </p:cNvCxnSpPr>
          <p:nvPr/>
        </p:nvCxnSpPr>
        <p:spPr>
          <a:xfrm flipV="1">
            <a:off x="920941" y="1328382"/>
            <a:ext cx="10432859" cy="318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9CA72767-7C82-44AD-AFD8-6D7864A10D62}"/>
              </a:ext>
            </a:extLst>
          </p:cNvPr>
          <p:cNvSpPr txBox="1"/>
          <p:nvPr/>
        </p:nvSpPr>
        <p:spPr>
          <a:xfrm>
            <a:off x="6859420" y="1912760"/>
            <a:ext cx="4346240" cy="3779758"/>
          </a:xfrm>
          <a:prstGeom prst="roundRect">
            <a:avLst>
              <a:gd name="adj" fmla="val 11708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 </a:t>
            </a:r>
            <a:r>
              <a:rPr lang="en-CN" sz="2400" dirty="0">
                <a:solidFill>
                  <a:srgbClr val="FF0000"/>
                </a:solidFill>
              </a:rPr>
              <a:t>stage game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 All LLM Players play the game in one round.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A Repeated Game: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CN" sz="2400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All LLM Players play the game </a:t>
            </a:r>
            <a:r>
              <a:rPr lang="en-US" sz="2400" dirty="0" err="1">
                <a:solidFill>
                  <a:schemeClr val="accent1"/>
                </a:solidFill>
              </a:rPr>
              <a:t>repeatly</a:t>
            </a:r>
            <a:r>
              <a:rPr lang="en-US" sz="2400" dirty="0">
                <a:solidFill>
                  <a:schemeClr val="accent1"/>
                </a:solidFill>
              </a:rPr>
              <a:t> in infinite rounds.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600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F4DDB0-68E0-E7E3-6500-17F0F3DD9334}"/>
              </a:ext>
            </a:extLst>
          </p:cNvPr>
          <p:cNvSpPr txBox="1"/>
          <p:nvPr/>
        </p:nvSpPr>
        <p:spPr>
          <a:xfrm>
            <a:off x="974931" y="1625864"/>
            <a:ext cx="962302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800" dirty="0"/>
              <a:t>Stage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endParaRPr lang="en-US" dirty="0"/>
          </a:p>
          <a:p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400" dirty="0"/>
              <a:t>The success rate drops to 0 when the number of agents reaches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N" sz="2400" dirty="0"/>
              <a:t>The failure rate surges to 100% when the number of agents reaches 20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CA96C0-BE52-FD17-8F9D-9240701C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12ADF8F-B6BC-9A95-B83C-FC83F1818D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820" y="2410048"/>
            <a:ext cx="7412404" cy="21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D339DD20-217E-4E66-9D13-A3EE559D47F6}"/>
              </a:ext>
            </a:extLst>
          </p:cNvPr>
          <p:cNvCxnSpPr>
            <a:cxnSpLocks/>
          </p:cNvCxnSpPr>
          <p:nvPr/>
        </p:nvCxnSpPr>
        <p:spPr>
          <a:xfrm flipV="1">
            <a:off x="920941" y="1328382"/>
            <a:ext cx="10432859" cy="318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303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F722-060D-49A7-00F1-395E7DEC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76C23-C49F-C707-2BFE-1787087A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54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CN" dirty="0"/>
              <a:t>Infinitely repeated</a:t>
            </a:r>
            <a:r>
              <a:rPr lang="zh-CN" altLang="en-US" dirty="0"/>
              <a:t> </a:t>
            </a:r>
            <a:r>
              <a:rPr lang="en-US" altLang="zh-CN" dirty="0"/>
              <a:t>game</a:t>
            </a:r>
            <a:r>
              <a:rPr lang="zh-CN" altLang="en-US" dirty="0"/>
              <a:t> 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endParaRPr lang="en-CN" sz="2400" dirty="0"/>
          </a:p>
          <a:p>
            <a:r>
              <a:rPr lang="en-CN" sz="2400" dirty="0"/>
              <a:t>The success rate decreases as the agents’ number increases.</a:t>
            </a:r>
          </a:p>
          <a:p>
            <a:r>
              <a:rPr lang="en-US" sz="2400" dirty="0"/>
              <a:t>The success rate decreases as the number of rounds increases.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9E74589-B01F-4AEC-AB5C-9FD8DDD5BD3E}"/>
              </a:ext>
            </a:extLst>
          </p:cNvPr>
          <p:cNvCxnSpPr>
            <a:cxnSpLocks/>
          </p:cNvCxnSpPr>
          <p:nvPr/>
        </p:nvCxnSpPr>
        <p:spPr>
          <a:xfrm flipV="1">
            <a:off x="920941" y="1328382"/>
            <a:ext cx="10432859" cy="318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>
            <a:extLst>
              <a:ext uri="{FF2B5EF4-FFF2-40B4-BE49-F238E27FC236}">
                <a16:creationId xmlns:a16="http://schemas.microsoft.com/office/drawing/2014/main" id="{DEE0D488-E90C-432C-A337-AAA8EE4D4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994" y="2057726"/>
            <a:ext cx="6256488" cy="30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29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5E66C-654C-9EC2-6895-D094EC162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163"/>
            <a:ext cx="10515600" cy="1325563"/>
          </a:xfrm>
        </p:spPr>
        <p:txBody>
          <a:bodyPr/>
          <a:lstStyle/>
          <a:p>
            <a:r>
              <a:rPr lang="en-CN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08170-8B52-9CDF-8D66-595BB1F55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871" y="2226651"/>
            <a:ext cx="978625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increasing of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scale of LLM agents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leads to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failure cases 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N-players prisoner’s Dilemma!</a:t>
            </a:r>
            <a:endParaRPr lang="en-C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C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CF897865-E669-40A0-B327-D48ED2852B3F}"/>
              </a:ext>
            </a:extLst>
          </p:cNvPr>
          <p:cNvCxnSpPr>
            <a:cxnSpLocks/>
          </p:cNvCxnSpPr>
          <p:nvPr/>
        </p:nvCxnSpPr>
        <p:spPr>
          <a:xfrm flipV="1">
            <a:off x="920941" y="1328382"/>
            <a:ext cx="10432859" cy="318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56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0872749-a2a3-46f8-ab63-bfb1a2188d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A959748B48274FBA113419AD5A6A54" ma:contentTypeVersion="4" ma:contentTypeDescription="Create a new document." ma:contentTypeScope="" ma:versionID="406f356ebe1b5068527f670d98eadf3d">
  <xsd:schema xmlns:xsd="http://www.w3.org/2001/XMLSchema" xmlns:xs="http://www.w3.org/2001/XMLSchema" xmlns:p="http://schemas.microsoft.com/office/2006/metadata/properties" xmlns:ns3="40872749-a2a3-46f8-ab63-bfb1a2188d97" targetNamespace="http://schemas.microsoft.com/office/2006/metadata/properties" ma:root="true" ma:fieldsID="cc9457fd0956c9f5dead94d45292388d" ns3:_="">
    <xsd:import namespace="40872749-a2a3-46f8-ab63-bfb1a2188d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72749-a2a3-46f8-ab63-bfb1a2188d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BD3AD-F9AC-4CBD-9C69-46169B4BA4AA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40872749-a2a3-46f8-ab63-bfb1a2188d97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1631A-44B3-4006-9EC4-54A44218EC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32940A-A17B-427D-8E37-11E71BC0D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872749-a2a3-46f8-ab63-bfb1a2188d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366</Words>
  <Application>Microsoft Office PowerPoint</Application>
  <PresentationFormat>宽屏</PresentationFormat>
  <Paragraphs>85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Do many interacting LLMs perform well in the N-Agents Prisoner's Dilemma game?</vt:lpstr>
      <vt:lpstr>Introduction</vt:lpstr>
      <vt:lpstr>N-Player Prisoners’ Dilemma</vt:lpstr>
      <vt:lpstr>Nash Equilibrium of N-Players PD</vt:lpstr>
      <vt:lpstr>Experiment</vt:lpstr>
      <vt:lpstr>Experiment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many interacting LLMs perform well in the N-Agents Prisoner's Dilemma game ？</dc:title>
  <dc:creator>Xuhui Liu</dc:creator>
  <cp:lastModifiedBy>Zhang, Yudi</cp:lastModifiedBy>
  <cp:revision>10</cp:revision>
  <dcterms:created xsi:type="dcterms:W3CDTF">2023-10-01T17:44:25Z</dcterms:created>
  <dcterms:modified xsi:type="dcterms:W3CDTF">2023-10-02T01:53:58Z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0x01010074A959748B48274FBA113419AD5A6A54</vt:lpwstr>
  </property>
</Properties>
</file>