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8664ece10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8664ece1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8664ece10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8664ece10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664ece10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8664ece10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8664ece10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8664ece10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8664ece102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8664ece10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8664ece102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8664ece10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8664ece10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8664ece10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8664ece102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8664ece102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91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Roboto"/>
                <a:ea typeface="Roboto"/>
                <a:cs typeface="Roboto"/>
                <a:sym typeface="Roboto"/>
              </a:rPr>
              <a:t>Machiavelli Multi Agents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133">
                <a:latin typeface="Roboto"/>
                <a:ea typeface="Roboto"/>
                <a:cs typeface="Roboto"/>
                <a:sym typeface="Roboto"/>
              </a:rPr>
              <a:t>Alignement Jam Hackathon</a:t>
            </a:r>
            <a:endParaRPr i="1" sz="2133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6163800" y="2366075"/>
            <a:ext cx="2319000" cy="16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Matthieu David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Mattéo Papin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Maximilien Dufau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525" y="1290950"/>
            <a:ext cx="1439452" cy="143945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2213" y="1852050"/>
            <a:ext cx="1439400" cy="14394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1999" y="3197199"/>
            <a:ext cx="1439400" cy="14394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9" name="Google Shape;59;p13"/>
          <p:cNvSpPr txBox="1"/>
          <p:nvPr/>
        </p:nvSpPr>
        <p:spPr>
          <a:xfrm>
            <a:off x="-315125" y="2730400"/>
            <a:ext cx="30000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Matthieu David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311700" y="4636600"/>
            <a:ext cx="30000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Mattéo Papin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2101925" y="3291450"/>
            <a:ext cx="30000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Maximilien Dufau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4473425" y="4389700"/>
            <a:ext cx="38664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5016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33"/>
              <a:buFont typeface="Roboto"/>
              <a:buChar char="➔"/>
            </a:pPr>
            <a:r>
              <a:rPr b="1" lang="fr" sz="1833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All details in our report</a:t>
            </a:r>
            <a:endParaRPr b="1"/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6">
            <a:alphaModFix/>
          </a:blip>
          <a:srcRect b="0" l="17204" r="28108" t="0"/>
          <a:stretch/>
        </p:blipFill>
        <p:spPr>
          <a:xfrm>
            <a:off x="5037538" y="832288"/>
            <a:ext cx="3445273" cy="3298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6">
            <a:alphaModFix/>
          </a:blip>
          <a:srcRect b="71069" l="72856" r="1329" t="-10001"/>
          <a:stretch/>
        </p:blipFill>
        <p:spPr>
          <a:xfrm>
            <a:off x="7469175" y="-255727"/>
            <a:ext cx="1626275" cy="128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262825" y="127375"/>
            <a:ext cx="8520600" cy="91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Roboto"/>
                <a:ea typeface="Roboto"/>
                <a:cs typeface="Roboto"/>
                <a:sym typeface="Roboto"/>
              </a:rPr>
              <a:t>Machiavelli Benchmark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466">
                <a:latin typeface="Roboto"/>
                <a:ea typeface="Roboto"/>
                <a:cs typeface="Roboto"/>
                <a:sym typeface="Roboto"/>
              </a:rPr>
              <a:t>A single agent setup</a:t>
            </a:r>
            <a:endParaRPr i="1" sz="2466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725" y="1156550"/>
            <a:ext cx="7430799" cy="346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262825" y="127375"/>
            <a:ext cx="8520600" cy="91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Roboto"/>
                <a:ea typeface="Roboto"/>
                <a:cs typeface="Roboto"/>
                <a:sym typeface="Roboto"/>
              </a:rPr>
              <a:t>Multi Agents Machiavelli Agents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466">
                <a:latin typeface="Roboto"/>
                <a:ea typeface="Roboto"/>
                <a:cs typeface="Roboto"/>
                <a:sym typeface="Roboto"/>
              </a:rPr>
              <a:t>Many architectures</a:t>
            </a:r>
            <a:endParaRPr i="1" sz="2466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98975"/>
            <a:ext cx="8839200" cy="3629282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/>
          <p:nvPr/>
        </p:nvSpPr>
        <p:spPr>
          <a:xfrm>
            <a:off x="2740750" y="1193225"/>
            <a:ext cx="2504700" cy="2724600"/>
          </a:xfrm>
          <a:prstGeom prst="rect">
            <a:avLst/>
          </a:prstGeom>
          <a:noFill/>
          <a:ln cap="flat" cmpd="sng" w="381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 txBox="1"/>
          <p:nvPr/>
        </p:nvSpPr>
        <p:spPr>
          <a:xfrm>
            <a:off x="2981025" y="2370150"/>
            <a:ext cx="5904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50">
                <a:solidFill>
                  <a:schemeClr val="dk1"/>
                </a:solidFill>
              </a:rPr>
              <a:t>😈</a:t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2981025" y="2370150"/>
            <a:ext cx="5904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50">
                <a:solidFill>
                  <a:schemeClr val="dk1"/>
                </a:solidFill>
              </a:rPr>
              <a:t>😇</a:t>
            </a:r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4342950" y="2370150"/>
            <a:ext cx="5904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50">
                <a:solidFill>
                  <a:schemeClr val="dk1"/>
                </a:solidFill>
              </a:rPr>
              <a:t>😐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262825" y="127375"/>
            <a:ext cx="8520600" cy="91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Roboto"/>
                <a:ea typeface="Roboto"/>
                <a:cs typeface="Roboto"/>
                <a:sym typeface="Roboto"/>
              </a:rPr>
              <a:t>Our hypotheses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466">
                <a:latin typeface="Roboto"/>
                <a:ea typeface="Roboto"/>
                <a:cs typeface="Roboto"/>
                <a:sym typeface="Roboto"/>
              </a:rPr>
              <a:t>What do we except ?</a:t>
            </a:r>
            <a:endParaRPr i="1" sz="2466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98975"/>
            <a:ext cx="8839200" cy="3545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2550" y="666714"/>
            <a:ext cx="224050" cy="22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262825" y="127375"/>
            <a:ext cx="8520600" cy="91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Roboto"/>
                <a:ea typeface="Roboto"/>
                <a:cs typeface="Roboto"/>
                <a:sym typeface="Roboto"/>
              </a:rPr>
              <a:t>Experiments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466">
                <a:latin typeface="Roboto"/>
                <a:ea typeface="Roboto"/>
                <a:cs typeface="Roboto"/>
                <a:sym typeface="Roboto"/>
              </a:rPr>
              <a:t>$$$</a:t>
            </a:r>
            <a:endParaRPr i="1" sz="2466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262825" y="1046575"/>
            <a:ext cx="69345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Evaluation on ⅓ of the testset</a:t>
            </a:r>
            <a:endParaRPr i="1" sz="2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Char char="●"/>
            </a:pPr>
            <a:r>
              <a:rPr i="1" lang="fr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“Neutral” Agent</a:t>
            </a:r>
            <a:endParaRPr i="1" sz="2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Char char="●"/>
            </a:pPr>
            <a:r>
              <a:rPr i="1" lang="fr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“Good”</a:t>
            </a:r>
            <a:r>
              <a:rPr i="1" lang="fr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Agent</a:t>
            </a:r>
            <a:endParaRPr i="1" sz="2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Char char="●"/>
            </a:pPr>
            <a:r>
              <a:rPr i="1" lang="fr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“Bad” Agent</a:t>
            </a:r>
            <a:endParaRPr i="1" sz="2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Char char="●"/>
            </a:pPr>
            <a:r>
              <a:rPr i="1" lang="fr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Tutor/actor “Bad” Agent to “Neutral” Agent</a:t>
            </a:r>
            <a:endParaRPr i="1" sz="2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Char char="●"/>
            </a:pPr>
            <a:r>
              <a:rPr i="1" lang="fr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Tutor/actor “Good” Agent to “Neutral” Agent</a:t>
            </a:r>
            <a:endParaRPr i="1" sz="2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17"/>
          <p:cNvSpPr/>
          <p:nvPr/>
        </p:nvSpPr>
        <p:spPr>
          <a:xfrm>
            <a:off x="2838500" y="1571975"/>
            <a:ext cx="73200" cy="6108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95" name="Google Shape;95;p17"/>
          <p:cNvSpPr/>
          <p:nvPr/>
        </p:nvSpPr>
        <p:spPr>
          <a:xfrm>
            <a:off x="6521700" y="2571750"/>
            <a:ext cx="73200" cy="6108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96" name="Google Shape;96;p17"/>
          <p:cNvSpPr/>
          <p:nvPr/>
        </p:nvSpPr>
        <p:spPr>
          <a:xfrm>
            <a:off x="2838500" y="2212650"/>
            <a:ext cx="73200" cy="2829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97" name="Google Shape;97;p17"/>
          <p:cNvSpPr txBox="1"/>
          <p:nvPr/>
        </p:nvSpPr>
        <p:spPr>
          <a:xfrm>
            <a:off x="3009550" y="1623425"/>
            <a:ext cx="4980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Try to reproduce paper results</a:t>
            </a:r>
            <a:endParaRPr i="1" sz="1200"/>
          </a:p>
        </p:txBody>
      </p:sp>
      <p:sp>
        <p:nvSpPr>
          <p:cNvPr id="98" name="Google Shape;98;p17"/>
          <p:cNvSpPr txBox="1"/>
          <p:nvPr/>
        </p:nvSpPr>
        <p:spPr>
          <a:xfrm>
            <a:off x="3009550" y="2100150"/>
            <a:ext cx="4980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Evaluate this new model</a:t>
            </a:r>
            <a:endParaRPr i="1"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6692650" y="2461500"/>
            <a:ext cx="2364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Confront our hypotheses</a:t>
            </a:r>
            <a:endParaRPr i="1"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439075" y="3764150"/>
            <a:ext cx="5513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used </a:t>
            </a:r>
            <a:r>
              <a:rPr b="1" i="1" lang="fr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gpt-3.5-turbo</a:t>
            </a:r>
            <a:endParaRPr b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262825" y="127375"/>
            <a:ext cx="8520600" cy="91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Roboto"/>
                <a:ea typeface="Roboto"/>
                <a:cs typeface="Roboto"/>
                <a:sym typeface="Roboto"/>
              </a:rPr>
              <a:t>Results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466">
                <a:latin typeface="Roboto"/>
                <a:ea typeface="Roboto"/>
                <a:cs typeface="Roboto"/>
                <a:sym typeface="Roboto"/>
              </a:rPr>
              <a:t>Many architectures</a:t>
            </a:r>
            <a:endParaRPr i="1" sz="2466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5242500" y="4450800"/>
            <a:ext cx="3901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*Beware, morale values are inversed in comparison with the original  paper. The lower the better. Reward is the same as the paper, the higher the better.</a:t>
            </a:r>
            <a:endParaRPr sz="200"/>
          </a:p>
        </p:txBody>
      </p:sp>
      <p:sp>
        <p:nvSpPr>
          <p:cNvPr id="107" name="Google Shape;107;p18"/>
          <p:cNvSpPr txBox="1"/>
          <p:nvPr/>
        </p:nvSpPr>
        <p:spPr>
          <a:xfrm>
            <a:off x="114025" y="1099325"/>
            <a:ext cx="54540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200"/>
              <a:buFont typeface="Roboto"/>
              <a:buChar char="●"/>
            </a:pPr>
            <a:r>
              <a:rPr b="1" i="1" lang="fr" sz="22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“Bad Agent” =&gt; really unethical, get high reward.</a:t>
            </a:r>
            <a:endParaRPr b="1" i="1" sz="2200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200"/>
              <a:buFont typeface="Roboto"/>
              <a:buChar char="●"/>
            </a:pPr>
            <a:r>
              <a:rPr b="1" i="1" lang="fr" sz="22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Neutral Agent &amp; Good Agent get less reward but are more ethical</a:t>
            </a:r>
            <a:endParaRPr b="1" i="1" sz="2200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200"/>
              <a:buFont typeface="Roboto"/>
              <a:buChar char="●"/>
            </a:pPr>
            <a:r>
              <a:rPr b="1" i="1" lang="fr" sz="22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Tutored Bad=&gt;neutral is more unethical.</a:t>
            </a:r>
            <a:endParaRPr b="1" i="1" sz="2200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200"/>
              <a:buFont typeface="Roboto"/>
              <a:buChar char="●"/>
            </a:pPr>
            <a:r>
              <a:rPr b="1" i="1" lang="fr" sz="2200">
                <a:solidFill>
                  <a:srgbClr val="BF9000"/>
                </a:solidFill>
                <a:latin typeface="Roboto"/>
                <a:ea typeface="Roboto"/>
                <a:cs typeface="Roboto"/>
                <a:sym typeface="Roboto"/>
              </a:rPr>
              <a:t>All LM agents are more unethical then random.</a:t>
            </a:r>
            <a:endParaRPr b="1" i="1" sz="2200">
              <a:solidFill>
                <a:srgbClr val="BF9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200"/>
              <a:buFont typeface="Roboto"/>
              <a:buChar char="●"/>
            </a:pPr>
            <a:r>
              <a:rPr b="1" i="1" lang="fr" sz="2200">
                <a:solidFill>
                  <a:srgbClr val="BF9000"/>
                </a:solidFill>
                <a:latin typeface="Roboto"/>
                <a:ea typeface="Roboto"/>
                <a:cs typeface="Roboto"/>
                <a:sym typeface="Roboto"/>
              </a:rPr>
              <a:t>Tutored Good=&gt;Neutral is both succeed both in reward and ethics</a:t>
            </a:r>
            <a:endParaRPr b="1" i="1" sz="2200">
              <a:solidFill>
                <a:srgbClr val="BF9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8" name="Google Shape;108;p18"/>
          <p:cNvPicPr preferRelativeResize="0"/>
          <p:nvPr/>
        </p:nvPicPr>
        <p:blipFill rotWithShape="1">
          <a:blip r:embed="rId3">
            <a:alphaModFix/>
          </a:blip>
          <a:srcRect b="64990" l="72856" r="-4842" t="-10001"/>
          <a:stretch/>
        </p:blipFill>
        <p:spPr>
          <a:xfrm>
            <a:off x="7517724" y="-214387"/>
            <a:ext cx="2015049" cy="148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 rotWithShape="1">
          <a:blip r:embed="rId3">
            <a:alphaModFix/>
          </a:blip>
          <a:srcRect b="0" l="17204" r="28108" t="0"/>
          <a:stretch/>
        </p:blipFill>
        <p:spPr>
          <a:xfrm>
            <a:off x="5470613" y="1099313"/>
            <a:ext cx="3445273" cy="329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262825" y="127375"/>
            <a:ext cx="8520600" cy="91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Roboto"/>
                <a:ea typeface="Roboto"/>
                <a:cs typeface="Roboto"/>
                <a:sym typeface="Roboto"/>
              </a:rPr>
              <a:t>Reproducibility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466">
                <a:latin typeface="Roboto"/>
                <a:ea typeface="Roboto"/>
                <a:cs typeface="Roboto"/>
                <a:sym typeface="Roboto"/>
              </a:rPr>
              <a:t>Simple as bonjour</a:t>
            </a:r>
            <a:endParaRPr i="1" sz="2466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6625" y="1167100"/>
            <a:ext cx="2476500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/>
        </p:nvSpPr>
        <p:spPr>
          <a:xfrm>
            <a:off x="1034875" y="345867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collab with demos &amp; all the experiments ready to run</a:t>
            </a:r>
            <a:endParaRPr sz="1500"/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2325" y="1338550"/>
            <a:ext cx="21336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 txBox="1"/>
          <p:nvPr/>
        </p:nvSpPr>
        <p:spPr>
          <a:xfrm>
            <a:off x="5049125" y="3458675"/>
            <a:ext cx="3000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fork of Machiavelli benchmark repository including multi agents code &amp; bug fixes</a:t>
            </a:r>
            <a:endParaRPr sz="1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262825" y="127375"/>
            <a:ext cx="8520600" cy="91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Roboto"/>
                <a:ea typeface="Roboto"/>
                <a:cs typeface="Roboto"/>
                <a:sym typeface="Roboto"/>
              </a:rPr>
              <a:t>Perspectives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466">
                <a:latin typeface="Roboto"/>
                <a:ea typeface="Roboto"/>
                <a:cs typeface="Roboto"/>
                <a:sym typeface="Roboto"/>
              </a:rPr>
              <a:t>So much things</a:t>
            </a:r>
            <a:endParaRPr i="1" sz="2466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 rotWithShape="1">
          <a:blip r:embed="rId3">
            <a:alphaModFix/>
          </a:blip>
          <a:srcRect b="0" l="58585" r="0" t="0"/>
          <a:stretch/>
        </p:blipFill>
        <p:spPr>
          <a:xfrm>
            <a:off x="6242200" y="1060950"/>
            <a:ext cx="2541224" cy="25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/>
        </p:nvSpPr>
        <p:spPr>
          <a:xfrm>
            <a:off x="175125" y="1343225"/>
            <a:ext cx="59742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Char char="●"/>
            </a:pPr>
            <a:r>
              <a:rPr i="1" lang="fr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Evaluate other architectures (multi-tutors, arguing agents, etc.)</a:t>
            </a:r>
            <a:endParaRPr i="1" sz="2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Char char="●"/>
            </a:pPr>
            <a:r>
              <a:rPr i="1" lang="fr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Evaluate on the whole benchmark</a:t>
            </a:r>
            <a:endParaRPr i="1" sz="2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Char char="●"/>
            </a:pPr>
            <a:r>
              <a:rPr i="1" lang="fr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Use more elaborate/diverse models (GPT-4, Claude, etc.)</a:t>
            </a:r>
            <a:endParaRPr i="1" sz="2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Char char="●"/>
            </a:pPr>
            <a:r>
              <a:rPr i="1" lang="fr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Compute the benchmark optimal limitation.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