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
      <p:font typeface="Proxima Nova"/>
      <p:regular r:id="rId24"/>
      <p:bold r:id="rId25"/>
      <p:italic r:id="rId26"/>
      <p:boldItalic r:id="rId27"/>
    </p:embeddedFont>
    <p:embeddedFont>
      <p:font typeface="Proxima Nova Semibold"/>
      <p:regular r:id="rId28"/>
      <p:bold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ProximaNova-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roximaNova-italic.fntdata"/><Relationship Id="rId25" Type="http://schemas.openxmlformats.org/officeDocument/2006/relationships/font" Target="fonts/ProximaNova-bold.fntdata"/><Relationship Id="rId28" Type="http://schemas.openxmlformats.org/officeDocument/2006/relationships/font" Target="fonts/ProximaNovaSemibold-regular.fntdata"/><Relationship Id="rId27" Type="http://schemas.openxmlformats.org/officeDocument/2006/relationships/font" Target="fonts/ProximaNova-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roximaNovaSemibold-bold.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ProximaNovaSemibold-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82fb3d467d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82fb3d467d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82fb3d467d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82fb3d467d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82fb3d467d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82fb3d467d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82fb3d467d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82fb3d467d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82fb3d467d_4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82fb3d467d_4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82fb3d467d_3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82fb3d467d_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82fb3d467d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82fb3d467d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82fb3d467d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82fb3d467d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82fb3d467d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82fb3d467d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82fb3d467d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82fb3d467d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82fb3d467d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82fb3d467d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82fb3d467d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82fb3d467d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82fb3d467d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82fb3d467d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10493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lang="en" sz="3000">
                <a:latin typeface="Proxima Nova Semibold"/>
                <a:ea typeface="Proxima Nova Semibold"/>
                <a:cs typeface="Proxima Nova Semibold"/>
                <a:sym typeface="Proxima Nova Semibold"/>
              </a:rPr>
              <a:t>A Value-Empowerment Based Approach to</a:t>
            </a:r>
            <a:endParaRPr sz="3000">
              <a:latin typeface="Proxima Nova Semibold"/>
              <a:ea typeface="Proxima Nova Semibold"/>
              <a:cs typeface="Proxima Nova Semibold"/>
              <a:sym typeface="Proxima Nova Semibold"/>
            </a:endParaRPr>
          </a:p>
          <a:p>
            <a:pPr indent="0" lvl="0" marL="0" rtl="0" algn="ctr">
              <a:spcBef>
                <a:spcPts val="0"/>
              </a:spcBef>
              <a:spcAft>
                <a:spcPts val="0"/>
              </a:spcAft>
              <a:buClr>
                <a:schemeClr val="dk1"/>
              </a:buClr>
              <a:buSzPts val="1100"/>
              <a:buFont typeface="Arial"/>
              <a:buNone/>
            </a:pPr>
            <a:r>
              <a:rPr lang="en" sz="3000">
                <a:latin typeface="Proxima Nova Semibold"/>
                <a:ea typeface="Proxima Nova Semibold"/>
                <a:cs typeface="Proxima Nova Semibold"/>
                <a:sym typeface="Proxima Nova Semibold"/>
              </a:rPr>
              <a:t>Goal-Naive Altruism in Agentic Systems</a:t>
            </a:r>
            <a:endParaRPr sz="3000">
              <a:latin typeface="Proxima Nova Semibold"/>
              <a:ea typeface="Proxima Nova Semibold"/>
              <a:cs typeface="Proxima Nova Semibold"/>
              <a:sym typeface="Proxima Nova Semibold"/>
            </a:endParaRPr>
          </a:p>
          <a:p>
            <a:pPr indent="0" lvl="0" marL="0" rtl="0" algn="ctr">
              <a:spcBef>
                <a:spcPts val="0"/>
              </a:spcBef>
              <a:spcAft>
                <a:spcPts val="0"/>
              </a:spcAft>
              <a:buNone/>
            </a:pPr>
            <a:r>
              <a:t/>
            </a:r>
            <a:endParaRPr sz="3000">
              <a:latin typeface="Times New Roman"/>
              <a:ea typeface="Times New Roman"/>
              <a:cs typeface="Times New Roman"/>
              <a:sym typeface="Times New Roman"/>
            </a:endParaRPr>
          </a:p>
        </p:txBody>
      </p:sp>
      <p:sp>
        <p:nvSpPr>
          <p:cNvPr id="55" name="Google Shape;55;p13"/>
          <p:cNvSpPr txBox="1"/>
          <p:nvPr>
            <p:ph idx="1" type="subTitle"/>
          </p:nvPr>
        </p:nvSpPr>
        <p:spPr>
          <a:xfrm>
            <a:off x="311700" y="26030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600">
                <a:solidFill>
                  <a:schemeClr val="dk1"/>
                </a:solidFill>
                <a:latin typeface="Times New Roman"/>
                <a:ea typeface="Times New Roman"/>
                <a:cs typeface="Times New Roman"/>
                <a:sym typeface="Times New Roman"/>
              </a:rPr>
              <a:t>Ben Sturgeon and Leo Hyams</a:t>
            </a:r>
            <a:endParaRPr sz="2600">
              <a:solidFill>
                <a:schemeClr val="dk1"/>
              </a:solidFill>
              <a:latin typeface="Times New Roman"/>
              <a:ea typeface="Times New Roman"/>
              <a:cs typeface="Times New Roman"/>
              <a:sym typeface="Times New Roman"/>
            </a:endParaRPr>
          </a:p>
        </p:txBody>
      </p:sp>
      <p:sp>
        <p:nvSpPr>
          <p:cNvPr id="56" name="Google Shape;56;p13"/>
          <p:cNvSpPr txBox="1"/>
          <p:nvPr>
            <p:ph idx="1" type="subTitle"/>
          </p:nvPr>
        </p:nvSpPr>
        <p:spPr>
          <a:xfrm>
            <a:off x="311700" y="31019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800">
                <a:solidFill>
                  <a:schemeClr val="dk1"/>
                </a:solidFill>
                <a:latin typeface="Times New Roman"/>
                <a:ea typeface="Times New Roman"/>
                <a:cs typeface="Times New Roman"/>
                <a:sym typeface="Times New Roman"/>
              </a:rPr>
              <a:t>University of Cape Town</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2"/>
          <p:cNvSpPr txBox="1"/>
          <p:nvPr>
            <p:ph type="ctrTitle"/>
          </p:nvPr>
        </p:nvSpPr>
        <p:spPr>
          <a:xfrm>
            <a:off x="494375" y="299475"/>
            <a:ext cx="8520600" cy="696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3000">
                <a:latin typeface="Proxima Nova"/>
                <a:ea typeface="Proxima Nova"/>
                <a:cs typeface="Proxima Nova"/>
                <a:sym typeface="Proxima Nova"/>
              </a:rPr>
              <a:t>Our Approach</a:t>
            </a:r>
            <a:r>
              <a:rPr b="1" lang="en" sz="3000">
                <a:latin typeface="Proxima Nova"/>
                <a:ea typeface="Proxima Nova"/>
                <a:cs typeface="Proxima Nova"/>
                <a:sym typeface="Proxima Nova"/>
              </a:rPr>
              <a:t>: </a:t>
            </a:r>
            <a:r>
              <a:rPr lang="en" sz="3000">
                <a:latin typeface="Proxima Nova"/>
                <a:ea typeface="Proxima Nova"/>
                <a:cs typeface="Proxima Nova"/>
                <a:sym typeface="Proxima Nova"/>
              </a:rPr>
              <a:t>Entropy-Valued Empowerment</a:t>
            </a:r>
            <a:endParaRPr sz="3000">
              <a:latin typeface="Proxima Nova"/>
              <a:ea typeface="Proxima Nova"/>
              <a:cs typeface="Proxima Nova"/>
              <a:sym typeface="Proxima Nova"/>
            </a:endParaRPr>
          </a:p>
        </p:txBody>
      </p:sp>
      <p:sp>
        <p:nvSpPr>
          <p:cNvPr id="114" name="Google Shape;114;p22"/>
          <p:cNvSpPr txBox="1"/>
          <p:nvPr>
            <p:ph idx="1" type="subTitle"/>
          </p:nvPr>
        </p:nvSpPr>
        <p:spPr>
          <a:xfrm>
            <a:off x="500700" y="3104500"/>
            <a:ext cx="8142600" cy="143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Proxima Nova"/>
                <a:ea typeface="Proxima Nova"/>
                <a:cs typeface="Proxima Nova"/>
                <a:sym typeface="Proxima Nova"/>
              </a:rPr>
              <a:t>Here, use the entropy of the value distribution over reachable states as a measure of empowerment. Higher entropy would mean that the agent has the ability to reach a diverse range of valuable states.</a:t>
            </a:r>
            <a:endParaRPr sz="2200">
              <a:solidFill>
                <a:schemeClr val="dk1"/>
              </a:solidFill>
              <a:latin typeface="Proxima Nova"/>
              <a:ea typeface="Proxima Nova"/>
              <a:cs typeface="Proxima Nova"/>
              <a:sym typeface="Proxima Nova"/>
            </a:endParaRPr>
          </a:p>
        </p:txBody>
      </p:sp>
      <p:pic>
        <p:nvPicPr>
          <p:cNvPr id="115" name="Google Shape;115;p22"/>
          <p:cNvPicPr preferRelativeResize="0"/>
          <p:nvPr/>
        </p:nvPicPr>
        <p:blipFill>
          <a:blip r:embed="rId3">
            <a:alphaModFix/>
          </a:blip>
          <a:stretch>
            <a:fillRect/>
          </a:stretch>
        </p:blipFill>
        <p:spPr>
          <a:xfrm>
            <a:off x="1038225" y="1527225"/>
            <a:ext cx="7067550" cy="1238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3"/>
          <p:cNvSpPr txBox="1"/>
          <p:nvPr>
            <p:ph type="ctrTitle"/>
          </p:nvPr>
        </p:nvSpPr>
        <p:spPr>
          <a:xfrm>
            <a:off x="494375" y="299475"/>
            <a:ext cx="8520600" cy="696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3000">
                <a:latin typeface="Proxima Nova"/>
                <a:ea typeface="Proxima Nova"/>
                <a:cs typeface="Proxima Nova"/>
                <a:sym typeface="Proxima Nova"/>
              </a:rPr>
              <a:t>Methodology</a:t>
            </a:r>
            <a:endParaRPr sz="3000">
              <a:latin typeface="Times New Roman"/>
              <a:ea typeface="Times New Roman"/>
              <a:cs typeface="Times New Roman"/>
              <a:sym typeface="Times New Roman"/>
            </a:endParaRPr>
          </a:p>
        </p:txBody>
      </p:sp>
      <p:sp>
        <p:nvSpPr>
          <p:cNvPr id="121" name="Google Shape;121;p23"/>
          <p:cNvSpPr txBox="1"/>
          <p:nvPr>
            <p:ph idx="1" type="subTitle"/>
          </p:nvPr>
        </p:nvSpPr>
        <p:spPr>
          <a:xfrm>
            <a:off x="494375" y="1113300"/>
            <a:ext cx="8271900" cy="364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Proxima Nova"/>
                <a:ea typeface="Proxima Nova"/>
                <a:cs typeface="Proxima Nova"/>
                <a:sym typeface="Proxima Nova"/>
              </a:rPr>
              <a:t>We were not able to complete run our experiments :,( However, our partial solution was built on Multigrid and custom environments and value-empowerment based reward functions. </a:t>
            </a:r>
            <a:endParaRPr sz="18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800">
              <a:solidFill>
                <a:schemeClr val="dk1"/>
              </a:solidFill>
              <a:latin typeface="Proxima Nova"/>
              <a:ea typeface="Proxima Nova"/>
              <a:cs typeface="Proxima Nova"/>
              <a:sym typeface="Proxima Nova"/>
            </a:endParaRPr>
          </a:p>
          <a:p>
            <a:pPr indent="0" lvl="0" marL="0" rtl="0" algn="l">
              <a:spcBef>
                <a:spcPts val="0"/>
              </a:spcBef>
              <a:spcAft>
                <a:spcPts val="0"/>
              </a:spcAft>
              <a:buNone/>
            </a:pPr>
            <a:r>
              <a:rPr lang="en" sz="1800">
                <a:solidFill>
                  <a:schemeClr val="dk1"/>
                </a:solidFill>
                <a:latin typeface="Proxima Nova"/>
                <a:ea typeface="Proxima Nova"/>
                <a:cs typeface="Proxima Nova"/>
                <a:sym typeface="Proxima Nova"/>
              </a:rPr>
              <a:t>We successfully implemented a Door Scenario environment in figure 1 and hypothesize the value-empowerment method may prevent problems with other empowerment methods. For example, not blocking the corridor from the leader agent as seen when the immediate choice method is used for training.</a:t>
            </a:r>
            <a:endParaRPr sz="18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800">
              <a:solidFill>
                <a:schemeClr val="dk1"/>
              </a:solidFill>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type="ctrTitle"/>
          </p:nvPr>
        </p:nvSpPr>
        <p:spPr>
          <a:xfrm>
            <a:off x="494375" y="299475"/>
            <a:ext cx="8520600" cy="696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3000">
                <a:latin typeface="Proxima Nova"/>
                <a:ea typeface="Proxima Nova"/>
                <a:cs typeface="Proxima Nova"/>
                <a:sym typeface="Proxima Nova"/>
              </a:rPr>
              <a:t>Discussion</a:t>
            </a:r>
            <a:endParaRPr sz="3000">
              <a:latin typeface="Times New Roman"/>
              <a:ea typeface="Times New Roman"/>
              <a:cs typeface="Times New Roman"/>
              <a:sym typeface="Times New Roman"/>
            </a:endParaRPr>
          </a:p>
        </p:txBody>
      </p:sp>
      <p:sp>
        <p:nvSpPr>
          <p:cNvPr id="127" name="Google Shape;127;p24"/>
          <p:cNvSpPr txBox="1"/>
          <p:nvPr>
            <p:ph idx="1" type="subTitle"/>
          </p:nvPr>
        </p:nvSpPr>
        <p:spPr>
          <a:xfrm>
            <a:off x="494375" y="1113300"/>
            <a:ext cx="8271900" cy="364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Proxima Nova"/>
                <a:ea typeface="Proxima Nova"/>
                <a:cs typeface="Proxima Nova"/>
                <a:sym typeface="Proxima Nova"/>
              </a:rPr>
              <a:t>The combination of value iteration techniques and empowerment techniques may be equivalent to simply using multi-objective training approaches. Testing whether the signal is significantly different is an open question of this research.</a:t>
            </a:r>
            <a:endParaRPr sz="18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800">
              <a:solidFill>
                <a:schemeClr val="dk1"/>
              </a:solidFill>
              <a:latin typeface="Proxima Nova"/>
              <a:ea typeface="Proxima Nova"/>
              <a:cs typeface="Proxima Nova"/>
              <a:sym typeface="Proxima Nova"/>
            </a:endParaRPr>
          </a:p>
          <a:p>
            <a:pPr indent="0" lvl="0" marL="0" rtl="0" algn="l">
              <a:spcBef>
                <a:spcPts val="0"/>
              </a:spcBef>
              <a:spcAft>
                <a:spcPts val="0"/>
              </a:spcAft>
              <a:buNone/>
            </a:pPr>
            <a:r>
              <a:rPr lang="en" sz="1800">
                <a:solidFill>
                  <a:schemeClr val="dk1"/>
                </a:solidFill>
                <a:latin typeface="Proxima Nova"/>
                <a:ea typeface="Proxima Nova"/>
                <a:cs typeface="Proxima Nova"/>
                <a:sym typeface="Proxima Nova"/>
              </a:rPr>
              <a:t>Further, we acknowledge that there may be benefits to adjusting the relationship between the value and empowerment. We propose the addition of a hyperparameter which can be added to adjust this relationship, but we plan to leave this for future efforts. </a:t>
            </a:r>
            <a:endParaRPr sz="1800">
              <a:solidFill>
                <a:schemeClr val="dk1"/>
              </a:solidFill>
              <a:latin typeface="Proxima Nova"/>
              <a:ea typeface="Proxima Nova"/>
              <a:cs typeface="Proxima Nova"/>
              <a:sym typeface="Proxima Nov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5"/>
          <p:cNvSpPr txBox="1"/>
          <p:nvPr>
            <p:ph type="ctrTitle"/>
          </p:nvPr>
        </p:nvSpPr>
        <p:spPr>
          <a:xfrm>
            <a:off x="494375" y="299475"/>
            <a:ext cx="8520600" cy="696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3000">
                <a:latin typeface="Proxima Nova"/>
                <a:ea typeface="Proxima Nova"/>
                <a:cs typeface="Proxima Nova"/>
                <a:sym typeface="Proxima Nova"/>
              </a:rPr>
              <a:t>Limitations</a:t>
            </a:r>
            <a:endParaRPr sz="3000">
              <a:latin typeface="Times New Roman"/>
              <a:ea typeface="Times New Roman"/>
              <a:cs typeface="Times New Roman"/>
              <a:sym typeface="Times New Roman"/>
            </a:endParaRPr>
          </a:p>
        </p:txBody>
      </p:sp>
      <p:sp>
        <p:nvSpPr>
          <p:cNvPr id="133" name="Google Shape;133;p25"/>
          <p:cNvSpPr txBox="1"/>
          <p:nvPr>
            <p:ph idx="1" type="subTitle"/>
          </p:nvPr>
        </p:nvSpPr>
        <p:spPr>
          <a:xfrm>
            <a:off x="494375" y="1113300"/>
            <a:ext cx="8271900" cy="36477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800">
                <a:solidFill>
                  <a:schemeClr val="dk1"/>
                </a:solidFill>
                <a:latin typeface="Proxima Nova"/>
                <a:ea typeface="Proxima Nova"/>
                <a:cs typeface="Proxima Nova"/>
                <a:sym typeface="Proxima Nova"/>
              </a:rPr>
              <a:t>Computational Cost: Entropic choice calculated at each step using Monte-Carlo simulations.</a:t>
            </a:r>
            <a:endParaRPr sz="1800">
              <a:solidFill>
                <a:schemeClr val="dk1"/>
              </a:solidFill>
              <a:latin typeface="Proxima Nova"/>
              <a:ea typeface="Proxima Nova"/>
              <a:cs typeface="Proxima Nova"/>
              <a:sym typeface="Proxima Nova"/>
            </a:endParaRPr>
          </a:p>
          <a:p>
            <a:pPr indent="0" lvl="0" marL="0" rtl="0" algn="l">
              <a:lnSpc>
                <a:spcPct val="150000"/>
              </a:lnSpc>
              <a:spcBef>
                <a:spcPts val="0"/>
              </a:spcBef>
              <a:spcAft>
                <a:spcPts val="0"/>
              </a:spcAft>
              <a:buClr>
                <a:schemeClr val="dk1"/>
              </a:buClr>
              <a:buSzPts val="1100"/>
              <a:buFont typeface="Arial"/>
              <a:buNone/>
            </a:pPr>
            <a:r>
              <a:rPr lang="en" sz="1800">
                <a:solidFill>
                  <a:schemeClr val="dk1"/>
                </a:solidFill>
                <a:latin typeface="Proxima Nova"/>
                <a:ea typeface="Proxima Nova"/>
                <a:cs typeface="Proxima Nova"/>
                <a:sym typeface="Proxima Nova"/>
              </a:rPr>
              <a:t>Proposed Solution: Lookup tables for empowerment, updated periodically during training.</a:t>
            </a:r>
            <a:endParaRPr sz="1800">
              <a:solidFill>
                <a:schemeClr val="dk1"/>
              </a:solidFill>
              <a:latin typeface="Proxima Nova"/>
              <a:ea typeface="Proxima Nova"/>
              <a:cs typeface="Proxima Nova"/>
              <a:sym typeface="Proxima Nova"/>
            </a:endParaRPr>
          </a:p>
          <a:p>
            <a:pPr indent="0" lvl="0" marL="0" rtl="0" algn="l">
              <a:lnSpc>
                <a:spcPct val="150000"/>
              </a:lnSpc>
              <a:spcBef>
                <a:spcPts val="0"/>
              </a:spcBef>
              <a:spcAft>
                <a:spcPts val="0"/>
              </a:spcAft>
              <a:buClr>
                <a:schemeClr val="dk1"/>
              </a:buClr>
              <a:buSzPts val="1100"/>
              <a:buFont typeface="Arial"/>
              <a:buNone/>
            </a:pPr>
            <a:r>
              <a:rPr lang="en" sz="1800">
                <a:solidFill>
                  <a:schemeClr val="dk1"/>
                </a:solidFill>
                <a:latin typeface="Proxima Nova"/>
                <a:ea typeface="Proxima Nova"/>
                <a:cs typeface="Proxima Nova"/>
                <a:sym typeface="Proxima Nova"/>
              </a:rPr>
              <a:t>Time Horizon Issue: Each value of n would require a new lookup table.</a:t>
            </a:r>
            <a:endParaRPr sz="1800">
              <a:solidFill>
                <a:schemeClr val="dk1"/>
              </a:solidFill>
              <a:latin typeface="Proxima Nova"/>
              <a:ea typeface="Proxima Nova"/>
              <a:cs typeface="Proxima Nova"/>
              <a:sym typeface="Proxima Nova"/>
            </a:endParaRPr>
          </a:p>
          <a:p>
            <a:pPr indent="0" lvl="0" marL="0" rtl="0" algn="l">
              <a:lnSpc>
                <a:spcPct val="150000"/>
              </a:lnSpc>
              <a:spcBef>
                <a:spcPts val="0"/>
              </a:spcBef>
              <a:spcAft>
                <a:spcPts val="0"/>
              </a:spcAft>
              <a:buClr>
                <a:schemeClr val="dk1"/>
              </a:buClr>
              <a:buSzPts val="1100"/>
              <a:buFont typeface="Arial"/>
              <a:buNone/>
            </a:pPr>
            <a:r>
              <a:rPr lang="en" sz="1800">
                <a:solidFill>
                  <a:schemeClr val="dk1"/>
                </a:solidFill>
                <a:latin typeface="Proxima Nova"/>
                <a:ea typeface="Proxima Nova"/>
                <a:cs typeface="Proxima Nova"/>
                <a:sym typeface="Proxima Nova"/>
              </a:rPr>
              <a:t>Mathematical Rigor: The relationship between value and empowerment needs further analysis.</a:t>
            </a:r>
            <a:endParaRPr sz="1800">
              <a:solidFill>
                <a:schemeClr val="dk1"/>
              </a:solidFill>
              <a:latin typeface="Proxima Nova"/>
              <a:ea typeface="Proxima Nova"/>
              <a:cs typeface="Proxima Nova"/>
              <a:sym typeface="Proxima Nova"/>
            </a:endParaRPr>
          </a:p>
          <a:p>
            <a:pPr indent="0" lvl="0" marL="0" rtl="0" algn="l">
              <a:lnSpc>
                <a:spcPct val="150000"/>
              </a:lnSpc>
              <a:spcBef>
                <a:spcPts val="0"/>
              </a:spcBef>
              <a:spcAft>
                <a:spcPts val="0"/>
              </a:spcAft>
              <a:buNone/>
            </a:pPr>
            <a:r>
              <a:t/>
            </a:r>
            <a:endParaRPr sz="1800">
              <a:solidFill>
                <a:schemeClr val="dk1"/>
              </a:solidFill>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6"/>
          <p:cNvSpPr txBox="1"/>
          <p:nvPr>
            <p:ph type="ctrTitle"/>
          </p:nvPr>
        </p:nvSpPr>
        <p:spPr>
          <a:xfrm>
            <a:off x="494375" y="299475"/>
            <a:ext cx="8520600" cy="696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3000">
                <a:latin typeface="Proxima Nova"/>
                <a:ea typeface="Proxima Nova"/>
                <a:cs typeface="Proxima Nova"/>
                <a:sym typeface="Proxima Nova"/>
              </a:rPr>
              <a:t>Conclusions and Future Work	</a:t>
            </a:r>
            <a:endParaRPr sz="3000">
              <a:latin typeface="Times New Roman"/>
              <a:ea typeface="Times New Roman"/>
              <a:cs typeface="Times New Roman"/>
              <a:sym typeface="Times New Roman"/>
            </a:endParaRPr>
          </a:p>
        </p:txBody>
      </p:sp>
      <p:sp>
        <p:nvSpPr>
          <p:cNvPr id="139" name="Google Shape;139;p26"/>
          <p:cNvSpPr txBox="1"/>
          <p:nvPr>
            <p:ph idx="1" type="subTitle"/>
          </p:nvPr>
        </p:nvSpPr>
        <p:spPr>
          <a:xfrm>
            <a:off x="494375" y="1113300"/>
            <a:ext cx="8271900" cy="36477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800">
                <a:solidFill>
                  <a:schemeClr val="dk1"/>
                </a:solidFill>
                <a:latin typeface="Proxima Nova"/>
                <a:ea typeface="Proxima Nova"/>
                <a:cs typeface="Proxima Nova"/>
                <a:sym typeface="Proxima Nova"/>
              </a:rPr>
              <a:t>Project Status: Unfinished but promising.</a:t>
            </a:r>
            <a:endParaRPr sz="1800">
              <a:solidFill>
                <a:schemeClr val="dk1"/>
              </a:solidFill>
              <a:latin typeface="Proxima Nova"/>
              <a:ea typeface="Proxima Nova"/>
              <a:cs typeface="Proxima Nova"/>
              <a:sym typeface="Proxima Nova"/>
            </a:endParaRPr>
          </a:p>
          <a:p>
            <a:pPr indent="0" lvl="0" marL="0" rtl="0" algn="l">
              <a:lnSpc>
                <a:spcPct val="150000"/>
              </a:lnSpc>
              <a:spcBef>
                <a:spcPts val="0"/>
              </a:spcBef>
              <a:spcAft>
                <a:spcPts val="0"/>
              </a:spcAft>
              <a:buClr>
                <a:schemeClr val="dk1"/>
              </a:buClr>
              <a:buSzPts val="1100"/>
              <a:buFont typeface="Arial"/>
              <a:buNone/>
            </a:pPr>
            <a:r>
              <a:rPr lang="en" sz="1800">
                <a:solidFill>
                  <a:schemeClr val="dk1"/>
                </a:solidFill>
                <a:latin typeface="Proxima Nova"/>
                <a:ea typeface="Proxima Nova"/>
                <a:cs typeface="Proxima Nova"/>
                <a:sym typeface="Proxima Nova"/>
              </a:rPr>
              <a:t>Code Sharing: To facilitate future research in this area.</a:t>
            </a:r>
            <a:endParaRPr sz="1800">
              <a:solidFill>
                <a:schemeClr val="dk1"/>
              </a:solidFill>
              <a:latin typeface="Proxima Nova"/>
              <a:ea typeface="Proxima Nova"/>
              <a:cs typeface="Proxima Nova"/>
              <a:sym typeface="Proxima Nova"/>
            </a:endParaRPr>
          </a:p>
          <a:p>
            <a:pPr indent="0" lvl="0" marL="0" rtl="0" algn="l">
              <a:lnSpc>
                <a:spcPct val="150000"/>
              </a:lnSpc>
              <a:spcBef>
                <a:spcPts val="0"/>
              </a:spcBef>
              <a:spcAft>
                <a:spcPts val="0"/>
              </a:spcAft>
              <a:buNone/>
            </a:pPr>
            <a:r>
              <a:t/>
            </a:r>
            <a:endParaRPr sz="1800">
              <a:solidFill>
                <a:schemeClr val="dk1"/>
              </a:solidFill>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ctrTitle"/>
          </p:nvPr>
        </p:nvSpPr>
        <p:spPr>
          <a:xfrm>
            <a:off x="-1166375" y="239425"/>
            <a:ext cx="8520600" cy="696300"/>
          </a:xfrm>
          <a:prstGeom prst="rect">
            <a:avLst/>
          </a:prstGeom>
        </p:spPr>
        <p:txBody>
          <a:bodyPr anchorCtr="0" anchor="b" bIns="91425" lIns="91425" spcFirstLastPara="1" rIns="91425" wrap="square" tIns="91425">
            <a:normAutofit fontScale="90000"/>
          </a:bodyPr>
          <a:lstStyle/>
          <a:p>
            <a:pPr indent="0" lvl="0" marL="0" rtl="0" algn="l">
              <a:lnSpc>
                <a:spcPct val="160000"/>
              </a:lnSpc>
              <a:spcBef>
                <a:spcPts val="1400"/>
              </a:spcBef>
              <a:spcAft>
                <a:spcPts val="0"/>
              </a:spcAft>
              <a:buClr>
                <a:schemeClr val="dk1"/>
              </a:buClr>
              <a:buSzPct val="66666"/>
              <a:buFont typeface="Arial"/>
              <a:buNone/>
            </a:pPr>
            <a:r>
              <a:t/>
            </a:r>
            <a:endParaRPr b="1" sz="1650">
              <a:highlight>
                <a:srgbClr val="444654"/>
              </a:highlight>
              <a:latin typeface="Roboto"/>
              <a:ea typeface="Roboto"/>
              <a:cs typeface="Roboto"/>
              <a:sym typeface="Roboto"/>
            </a:endParaRPr>
          </a:p>
          <a:p>
            <a:pPr indent="0" lvl="0" marL="0" rtl="0" algn="ctr">
              <a:spcBef>
                <a:spcPts val="400"/>
              </a:spcBef>
              <a:spcAft>
                <a:spcPts val="0"/>
              </a:spcAft>
              <a:buNone/>
            </a:pPr>
            <a:r>
              <a:rPr b="1" lang="en" sz="3000">
                <a:latin typeface="Proxima Nova"/>
                <a:ea typeface="Proxima Nova"/>
                <a:cs typeface="Proxima Nova"/>
                <a:sym typeface="Proxima Nova"/>
              </a:rPr>
              <a:t>What is value empowerment?</a:t>
            </a:r>
            <a:endParaRPr b="1" sz="3000">
              <a:latin typeface="Proxima Nova"/>
              <a:ea typeface="Proxima Nova"/>
              <a:cs typeface="Proxima Nova"/>
              <a:sym typeface="Proxima Nova"/>
            </a:endParaRPr>
          </a:p>
        </p:txBody>
      </p:sp>
      <p:sp>
        <p:nvSpPr>
          <p:cNvPr id="62" name="Google Shape;62;p14"/>
          <p:cNvSpPr txBox="1"/>
          <p:nvPr>
            <p:ph idx="1" type="subTitle"/>
          </p:nvPr>
        </p:nvSpPr>
        <p:spPr>
          <a:xfrm>
            <a:off x="484325" y="935725"/>
            <a:ext cx="8348100" cy="3647700"/>
          </a:xfrm>
          <a:prstGeom prst="rect">
            <a:avLst/>
          </a:prstGeom>
        </p:spPr>
        <p:txBody>
          <a:bodyPr anchorCtr="0" anchor="t" bIns="91425" lIns="91425" spcFirstLastPara="1" rIns="91425" wrap="square" tIns="91425">
            <a:normAutofit/>
          </a:bodyPr>
          <a:lstStyle/>
          <a:p>
            <a:pPr indent="0" lvl="0" marL="457200" rtl="0" algn="l">
              <a:lnSpc>
                <a:spcPct val="150000"/>
              </a:lnSpc>
              <a:spcBef>
                <a:spcPts val="0"/>
              </a:spcBef>
              <a:spcAft>
                <a:spcPts val="0"/>
              </a:spcAft>
              <a:buNone/>
            </a:pPr>
            <a:r>
              <a:rPr lang="en" sz="2000">
                <a:solidFill>
                  <a:schemeClr val="dk1"/>
                </a:solidFill>
                <a:latin typeface="Proxima Nova"/>
                <a:ea typeface="Proxima Nova"/>
                <a:cs typeface="Proxima Nova"/>
                <a:sym typeface="Proxima Nova"/>
              </a:rPr>
              <a:t>Definition: A hybrid metric that combines the agent's influence over its future states (Empowerment) with the inherent value of these states.</a:t>
            </a:r>
            <a:endParaRPr sz="2000">
              <a:solidFill>
                <a:schemeClr val="dk1"/>
              </a:solidFill>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ctrTitle"/>
          </p:nvPr>
        </p:nvSpPr>
        <p:spPr>
          <a:xfrm>
            <a:off x="-2663850" y="239425"/>
            <a:ext cx="8520600" cy="696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3000">
                <a:latin typeface="Proxima Nova"/>
                <a:ea typeface="Proxima Nova"/>
                <a:cs typeface="Proxima Nova"/>
                <a:sym typeface="Proxima Nova"/>
              </a:rPr>
              <a:t>Introduction</a:t>
            </a:r>
            <a:endParaRPr b="1" sz="3000">
              <a:latin typeface="Proxima Nova"/>
              <a:ea typeface="Proxima Nova"/>
              <a:cs typeface="Proxima Nova"/>
              <a:sym typeface="Proxima Nova"/>
            </a:endParaRPr>
          </a:p>
        </p:txBody>
      </p:sp>
      <p:sp>
        <p:nvSpPr>
          <p:cNvPr id="68" name="Google Shape;68;p15"/>
          <p:cNvSpPr txBox="1"/>
          <p:nvPr>
            <p:ph idx="1" type="subTitle"/>
          </p:nvPr>
        </p:nvSpPr>
        <p:spPr>
          <a:xfrm>
            <a:off x="484325" y="935725"/>
            <a:ext cx="8348100" cy="36477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lang="en" sz="2000">
                <a:solidFill>
                  <a:schemeClr val="dk1"/>
                </a:solidFill>
                <a:latin typeface="Proxima Nova"/>
                <a:ea typeface="Proxima Nova"/>
                <a:cs typeface="Proxima Nova"/>
                <a:sym typeface="Proxima Nova"/>
              </a:rPr>
              <a:t>Our goal:</a:t>
            </a:r>
            <a:endParaRPr sz="2000">
              <a:solidFill>
                <a:schemeClr val="dk1"/>
              </a:solidFill>
              <a:latin typeface="Proxima Nova"/>
              <a:ea typeface="Proxima Nova"/>
              <a:cs typeface="Proxima Nova"/>
              <a:sym typeface="Proxima Nova"/>
            </a:endParaRPr>
          </a:p>
          <a:p>
            <a:pPr indent="-355600" lvl="0" marL="457200" rtl="0" algn="l">
              <a:lnSpc>
                <a:spcPct val="150000"/>
              </a:lnSpc>
              <a:spcBef>
                <a:spcPts val="0"/>
              </a:spcBef>
              <a:spcAft>
                <a:spcPts val="0"/>
              </a:spcAft>
              <a:buClr>
                <a:schemeClr val="dk1"/>
              </a:buClr>
              <a:buSzPts val="2000"/>
              <a:buFont typeface="Proxima Nova"/>
              <a:buChar char="●"/>
            </a:pPr>
            <a:r>
              <a:rPr lang="en" sz="2000">
                <a:solidFill>
                  <a:schemeClr val="dk1"/>
                </a:solidFill>
                <a:latin typeface="Proxima Nova"/>
                <a:ea typeface="Proxima Nova"/>
                <a:cs typeface="Proxima Nova"/>
                <a:sym typeface="Proxima Nova"/>
              </a:rPr>
              <a:t>Develop framework for describing value empowered agents</a:t>
            </a:r>
            <a:endParaRPr sz="2000">
              <a:solidFill>
                <a:schemeClr val="dk1"/>
              </a:solidFill>
              <a:latin typeface="Proxima Nova"/>
              <a:ea typeface="Proxima Nova"/>
              <a:cs typeface="Proxima Nova"/>
              <a:sym typeface="Proxima Nova"/>
            </a:endParaRPr>
          </a:p>
          <a:p>
            <a:pPr indent="-355600" lvl="0" marL="457200" rtl="0" algn="l">
              <a:lnSpc>
                <a:spcPct val="150000"/>
              </a:lnSpc>
              <a:spcBef>
                <a:spcPts val="0"/>
              </a:spcBef>
              <a:spcAft>
                <a:spcPts val="0"/>
              </a:spcAft>
              <a:buClr>
                <a:schemeClr val="dk1"/>
              </a:buClr>
              <a:buSzPts val="2000"/>
              <a:buFont typeface="Proxima Nova"/>
              <a:buChar char="●"/>
            </a:pPr>
            <a:r>
              <a:rPr lang="en" sz="2000">
                <a:solidFill>
                  <a:schemeClr val="dk1"/>
                </a:solidFill>
                <a:latin typeface="Proxima Nova"/>
                <a:ea typeface="Proxima Nova"/>
                <a:cs typeface="Proxima Nova"/>
                <a:sym typeface="Proxima Nova"/>
              </a:rPr>
              <a:t>To develop techniques to train agents for delivering value and empowerment</a:t>
            </a:r>
            <a:endParaRPr sz="2000">
              <a:solidFill>
                <a:schemeClr val="dk1"/>
              </a:solidFill>
              <a:latin typeface="Proxima Nova"/>
              <a:ea typeface="Proxima Nova"/>
              <a:cs typeface="Proxima Nova"/>
              <a:sym typeface="Proxima Nova"/>
            </a:endParaRPr>
          </a:p>
          <a:p>
            <a:pPr indent="-355600" lvl="0" marL="457200" rtl="0" algn="l">
              <a:lnSpc>
                <a:spcPct val="150000"/>
              </a:lnSpc>
              <a:spcBef>
                <a:spcPts val="0"/>
              </a:spcBef>
              <a:spcAft>
                <a:spcPts val="0"/>
              </a:spcAft>
              <a:buClr>
                <a:schemeClr val="dk1"/>
              </a:buClr>
              <a:buSzPts val="2000"/>
              <a:buFont typeface="Proxima Nova"/>
              <a:buChar char="●"/>
            </a:pPr>
            <a:r>
              <a:rPr lang="en" sz="2000">
                <a:solidFill>
                  <a:schemeClr val="dk1"/>
                </a:solidFill>
                <a:latin typeface="Proxima Nova"/>
                <a:ea typeface="Proxima Nova"/>
                <a:cs typeface="Proxima Nova"/>
                <a:sym typeface="Proxima Nova"/>
              </a:rPr>
              <a:t>To compare this approach with multi-reward based training techniques</a:t>
            </a:r>
            <a:endParaRPr sz="2000">
              <a:solidFill>
                <a:schemeClr val="dk1"/>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ctrTitle"/>
          </p:nvPr>
        </p:nvSpPr>
        <p:spPr>
          <a:xfrm>
            <a:off x="494375" y="315625"/>
            <a:ext cx="8520600" cy="696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3000">
                <a:latin typeface="Proxima Nova"/>
                <a:ea typeface="Proxima Nova"/>
                <a:cs typeface="Proxima Nova"/>
                <a:sym typeface="Proxima Nova"/>
              </a:rPr>
              <a:t>Related Work: </a:t>
            </a:r>
            <a:r>
              <a:rPr lang="en" sz="3000">
                <a:latin typeface="Proxima Nova"/>
                <a:ea typeface="Proxima Nova"/>
                <a:cs typeface="Proxima Nova"/>
                <a:sym typeface="Proxima Nova"/>
              </a:rPr>
              <a:t>Empowerment</a:t>
            </a:r>
            <a:endParaRPr sz="3000">
              <a:latin typeface="Proxima Nova"/>
              <a:ea typeface="Proxima Nova"/>
              <a:cs typeface="Proxima Nova"/>
              <a:sym typeface="Proxima Nova"/>
            </a:endParaRPr>
          </a:p>
        </p:txBody>
      </p:sp>
      <p:sp>
        <p:nvSpPr>
          <p:cNvPr id="74" name="Google Shape;74;p16"/>
          <p:cNvSpPr txBox="1"/>
          <p:nvPr>
            <p:ph idx="1" type="subTitle"/>
          </p:nvPr>
        </p:nvSpPr>
        <p:spPr>
          <a:xfrm>
            <a:off x="494375" y="1113300"/>
            <a:ext cx="5414400" cy="364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chemeClr val="dk1"/>
                </a:solidFill>
                <a:latin typeface="Proxima Nova"/>
                <a:ea typeface="Proxima Nova"/>
                <a:cs typeface="Proxima Nova"/>
                <a:sym typeface="Proxima Nova"/>
              </a:rPr>
              <a:t>Definition: </a:t>
            </a:r>
            <a:r>
              <a:rPr lang="en" sz="1800">
                <a:solidFill>
                  <a:schemeClr val="dk1"/>
                </a:solidFill>
                <a:latin typeface="Proxima Nova"/>
                <a:ea typeface="Proxima Nova"/>
                <a:cs typeface="Proxima Nova"/>
                <a:sym typeface="Proxima Nova"/>
              </a:rPr>
              <a:t>Empowerment quantifies an agent's potential influence over future environmental states, considering its actions and environment dynamics. </a:t>
            </a:r>
            <a:endParaRPr sz="18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sz="18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en" sz="1800">
                <a:solidFill>
                  <a:schemeClr val="dk1"/>
                </a:solidFill>
                <a:latin typeface="Proxima Nova"/>
                <a:ea typeface="Proxima Nova"/>
                <a:cs typeface="Proxima Nova"/>
                <a:sym typeface="Proxima Nova"/>
              </a:rPr>
              <a:t>Motivation: </a:t>
            </a:r>
            <a:r>
              <a:rPr lang="en" sz="1800">
                <a:solidFill>
                  <a:schemeClr val="dk1"/>
                </a:solidFill>
                <a:latin typeface="Proxima Nova"/>
                <a:ea typeface="Proxima Nova"/>
                <a:cs typeface="Proxima Nova"/>
                <a:sym typeface="Proxima Nova"/>
              </a:rPr>
              <a:t>Central to this is the idea that the ability to access diverse future states is a key convergent subgoal.</a:t>
            </a:r>
            <a:br>
              <a:rPr lang="en" sz="1800">
                <a:solidFill>
                  <a:schemeClr val="dk1"/>
                </a:solidFill>
                <a:latin typeface="Proxima Nova"/>
                <a:ea typeface="Proxima Nova"/>
                <a:cs typeface="Proxima Nova"/>
                <a:sym typeface="Proxima Nova"/>
              </a:rPr>
            </a:br>
            <a:endParaRPr sz="18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en" sz="1800">
                <a:solidFill>
                  <a:schemeClr val="dk1"/>
                </a:solidFill>
                <a:latin typeface="Proxima Nova"/>
                <a:ea typeface="Proxima Nova"/>
                <a:cs typeface="Proxima Nova"/>
                <a:sym typeface="Proxima Nova"/>
              </a:rPr>
              <a:t>Results: </a:t>
            </a:r>
            <a:r>
              <a:rPr lang="en" sz="1800">
                <a:solidFill>
                  <a:schemeClr val="dk1"/>
                </a:solidFill>
                <a:latin typeface="Proxima Nova"/>
                <a:ea typeface="Proxima Nova"/>
                <a:cs typeface="Proxima Nova"/>
                <a:sym typeface="Proxima Nova"/>
              </a:rPr>
              <a:t>In diverse settings, from gridworlds to tag games, agents trained with empowerment outpaced other baselines significantly, even surpassing supervised methods.</a:t>
            </a:r>
            <a:endParaRPr sz="18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800">
              <a:solidFill>
                <a:schemeClr val="dk1"/>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ctrTitle"/>
          </p:nvPr>
        </p:nvSpPr>
        <p:spPr>
          <a:xfrm>
            <a:off x="494375" y="299475"/>
            <a:ext cx="8520600" cy="696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3000">
                <a:latin typeface="Proxima Nova"/>
                <a:ea typeface="Proxima Nova"/>
                <a:cs typeface="Proxima Nova"/>
                <a:sym typeface="Proxima Nova"/>
              </a:rPr>
              <a:t>Related Work: </a:t>
            </a:r>
            <a:r>
              <a:rPr lang="en" sz="3000">
                <a:latin typeface="Proxima Nova"/>
                <a:ea typeface="Proxima Nova"/>
                <a:cs typeface="Proxima Nova"/>
                <a:sym typeface="Proxima Nova"/>
              </a:rPr>
              <a:t>Empowerment-Based Models</a:t>
            </a:r>
            <a:endParaRPr sz="3000">
              <a:latin typeface="Proxima Nova"/>
              <a:ea typeface="Proxima Nova"/>
              <a:cs typeface="Proxima Nova"/>
              <a:sym typeface="Proxima Nova"/>
            </a:endParaRPr>
          </a:p>
        </p:txBody>
      </p:sp>
      <p:sp>
        <p:nvSpPr>
          <p:cNvPr id="80" name="Google Shape;80;p17"/>
          <p:cNvSpPr txBox="1"/>
          <p:nvPr>
            <p:ph idx="1" type="subTitle"/>
          </p:nvPr>
        </p:nvSpPr>
        <p:spPr>
          <a:xfrm>
            <a:off x="494375" y="1113300"/>
            <a:ext cx="5414400" cy="364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Proxima Nova"/>
                <a:ea typeface="Proxima Nova"/>
                <a:cs typeface="Proxima Nova"/>
                <a:sym typeface="Proxima Nova"/>
              </a:rPr>
              <a:t>Empowerment-based models maximize an agent's control over its environment. </a:t>
            </a:r>
            <a:br>
              <a:rPr lang="en" sz="1800">
                <a:solidFill>
                  <a:schemeClr val="dk1"/>
                </a:solidFill>
                <a:latin typeface="Proxima Nova"/>
                <a:ea typeface="Proxima Nova"/>
                <a:cs typeface="Proxima Nova"/>
                <a:sym typeface="Proxima Nova"/>
              </a:rPr>
            </a:br>
            <a:br>
              <a:rPr lang="en" sz="1800">
                <a:solidFill>
                  <a:schemeClr val="dk1"/>
                </a:solidFill>
                <a:latin typeface="Proxima Nova"/>
                <a:ea typeface="Proxima Nova"/>
                <a:cs typeface="Proxima Nova"/>
                <a:sym typeface="Proxima Nova"/>
              </a:rPr>
            </a:br>
            <a:r>
              <a:rPr lang="en" sz="1800">
                <a:solidFill>
                  <a:schemeClr val="dk1"/>
                </a:solidFill>
                <a:latin typeface="Proxima Nova"/>
                <a:ea typeface="Proxima Nova"/>
                <a:cs typeface="Proxima Nova"/>
                <a:sym typeface="Proxima Nova"/>
              </a:rPr>
              <a:t>Instead of optimizing for externally imposed rewards, these models foster intrinsic motivation, driving agents to states where they have maximal options or influence. </a:t>
            </a:r>
            <a:br>
              <a:rPr lang="en" sz="1800">
                <a:solidFill>
                  <a:schemeClr val="dk1"/>
                </a:solidFill>
                <a:latin typeface="Proxima Nova"/>
                <a:ea typeface="Proxima Nova"/>
                <a:cs typeface="Proxima Nova"/>
                <a:sym typeface="Proxima Nova"/>
              </a:rPr>
            </a:br>
            <a:br>
              <a:rPr lang="en" sz="1800">
                <a:solidFill>
                  <a:schemeClr val="dk1"/>
                </a:solidFill>
                <a:latin typeface="Proxima Nova"/>
                <a:ea typeface="Proxima Nova"/>
                <a:cs typeface="Proxima Nova"/>
                <a:sym typeface="Proxima Nova"/>
              </a:rPr>
            </a:br>
            <a:r>
              <a:rPr lang="en" sz="1800">
                <a:solidFill>
                  <a:schemeClr val="dk1"/>
                </a:solidFill>
                <a:latin typeface="Proxima Nova"/>
                <a:ea typeface="Proxima Nova"/>
                <a:cs typeface="Proxima Nova"/>
                <a:sym typeface="Proxima Nova"/>
              </a:rPr>
              <a:t>This approach naturally promotes exploratory behaviors and adaptability, as the agent seeks a high degree of influence within its environment. </a:t>
            </a:r>
            <a:endParaRPr sz="1800">
              <a:solidFill>
                <a:schemeClr val="dk1"/>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ctrTitle"/>
          </p:nvPr>
        </p:nvSpPr>
        <p:spPr>
          <a:xfrm>
            <a:off x="494375" y="299475"/>
            <a:ext cx="8520600" cy="696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3000">
                <a:latin typeface="Proxima Nova"/>
                <a:ea typeface="Proxima Nova"/>
                <a:cs typeface="Proxima Nova"/>
                <a:sym typeface="Proxima Nova"/>
              </a:rPr>
              <a:t>Related Work: </a:t>
            </a:r>
            <a:r>
              <a:rPr lang="en" sz="3000">
                <a:latin typeface="Times New Roman"/>
                <a:ea typeface="Times New Roman"/>
                <a:cs typeface="Times New Roman"/>
                <a:sym typeface="Times New Roman"/>
              </a:rPr>
              <a:t>Value-Based Models</a:t>
            </a:r>
            <a:endParaRPr sz="3000">
              <a:latin typeface="Times New Roman"/>
              <a:ea typeface="Times New Roman"/>
              <a:cs typeface="Times New Roman"/>
              <a:sym typeface="Times New Roman"/>
            </a:endParaRPr>
          </a:p>
        </p:txBody>
      </p:sp>
      <p:sp>
        <p:nvSpPr>
          <p:cNvPr id="86" name="Google Shape;86;p18"/>
          <p:cNvSpPr txBox="1"/>
          <p:nvPr>
            <p:ph idx="1" type="subTitle"/>
          </p:nvPr>
        </p:nvSpPr>
        <p:spPr>
          <a:xfrm>
            <a:off x="494375" y="1113300"/>
            <a:ext cx="5414400" cy="364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Times New Roman"/>
                <a:ea typeface="Times New Roman"/>
                <a:cs typeface="Times New Roman"/>
                <a:sym typeface="Times New Roman"/>
              </a:rPr>
              <a:t>These models operate by associating a value with different states or actions, representing the anticipated long-term reward.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800">
                <a:solidFill>
                  <a:schemeClr val="dk1"/>
                </a:solidFill>
                <a:latin typeface="Times New Roman"/>
                <a:ea typeface="Times New Roman"/>
                <a:cs typeface="Times New Roman"/>
                <a:sym typeface="Times New Roman"/>
              </a:rPr>
              <a:t>The process often involves the iterative use of value functions.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800">
                <a:solidFill>
                  <a:schemeClr val="dk1"/>
                </a:solidFill>
                <a:latin typeface="Times New Roman"/>
                <a:ea typeface="Times New Roman"/>
                <a:cs typeface="Times New Roman"/>
                <a:sym typeface="Times New Roman"/>
              </a:rPr>
              <a:t>The value function is updated based on the rewards received and the anticipated future rewards. This enables agents to develop an optimal policies based on choosing ways to reach the most valuable states.</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ctrTitle"/>
          </p:nvPr>
        </p:nvSpPr>
        <p:spPr>
          <a:xfrm>
            <a:off x="494375" y="299475"/>
            <a:ext cx="8520600" cy="696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3000">
                <a:latin typeface="Proxima Nova"/>
                <a:ea typeface="Proxima Nova"/>
                <a:cs typeface="Proxima Nova"/>
                <a:sym typeface="Proxima Nova"/>
              </a:rPr>
              <a:t>Our Approach: </a:t>
            </a:r>
            <a:r>
              <a:rPr lang="en" sz="3000">
                <a:latin typeface="Proxima Nova"/>
                <a:ea typeface="Proxima Nova"/>
                <a:cs typeface="Proxima Nova"/>
                <a:sym typeface="Proxima Nova"/>
              </a:rPr>
              <a:t>Overview</a:t>
            </a:r>
            <a:endParaRPr sz="3000">
              <a:latin typeface="Proxima Nova"/>
              <a:ea typeface="Proxima Nova"/>
              <a:cs typeface="Proxima Nova"/>
              <a:sym typeface="Proxima Nova"/>
            </a:endParaRPr>
          </a:p>
        </p:txBody>
      </p:sp>
      <p:sp>
        <p:nvSpPr>
          <p:cNvPr id="92" name="Google Shape;92;p19"/>
          <p:cNvSpPr txBox="1"/>
          <p:nvPr>
            <p:ph idx="1" type="subTitle"/>
          </p:nvPr>
        </p:nvSpPr>
        <p:spPr>
          <a:xfrm>
            <a:off x="0" y="1113300"/>
            <a:ext cx="5101500" cy="36477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1600">
                <a:solidFill>
                  <a:schemeClr val="dk1"/>
                </a:solidFill>
                <a:latin typeface="Proxima Nova"/>
                <a:ea typeface="Proxima Nova"/>
                <a:cs typeface="Proxima Nova"/>
                <a:sym typeface="Proxima Nova"/>
              </a:rPr>
              <a:t>We built our systems primarily trying to replicate and then build on the experimental framework developed by Franzmeyer et al. (2023). We aimed to compare the behaviour agents trained solely on the empowerment approach with those trained on a value-empowerment paradigm. With this, we developed 3 </a:t>
            </a:r>
            <a:r>
              <a:rPr lang="en" sz="1600">
                <a:solidFill>
                  <a:schemeClr val="dk1"/>
                </a:solidFill>
                <a:latin typeface="Proxima Nova"/>
                <a:ea typeface="Proxima Nova"/>
                <a:cs typeface="Proxima Nova"/>
                <a:sym typeface="Proxima Nova"/>
              </a:rPr>
              <a:t>different implementation of </a:t>
            </a:r>
            <a:r>
              <a:rPr lang="en" sz="1600">
                <a:solidFill>
                  <a:schemeClr val="dk1"/>
                </a:solidFill>
                <a:latin typeface="Proxima Nova"/>
                <a:ea typeface="Proxima Nova"/>
                <a:cs typeface="Proxima Nova"/>
                <a:sym typeface="Proxima Nova"/>
              </a:rPr>
              <a:t>value empowerment, namely:</a:t>
            </a:r>
            <a:endParaRPr sz="1600">
              <a:solidFill>
                <a:schemeClr val="dk1"/>
              </a:solidFill>
              <a:latin typeface="Proxima Nova"/>
              <a:ea typeface="Proxima Nova"/>
              <a:cs typeface="Proxima Nova"/>
              <a:sym typeface="Proxima Nova"/>
            </a:endParaRPr>
          </a:p>
          <a:p>
            <a:pPr indent="0" lvl="0" marL="457200" rtl="0" algn="l">
              <a:lnSpc>
                <a:spcPct val="115000"/>
              </a:lnSpc>
              <a:spcBef>
                <a:spcPts val="0"/>
              </a:spcBef>
              <a:spcAft>
                <a:spcPts val="0"/>
              </a:spcAft>
              <a:buNone/>
            </a:pPr>
            <a:r>
              <a:t/>
            </a:r>
            <a:endParaRPr b="1" sz="1800">
              <a:solidFill>
                <a:schemeClr val="dk1"/>
              </a:solidFill>
              <a:latin typeface="Proxima Nova"/>
              <a:ea typeface="Proxima Nova"/>
              <a:cs typeface="Proxima Nova"/>
              <a:sym typeface="Proxima Nova"/>
            </a:endParaRPr>
          </a:p>
          <a:p>
            <a:pPr indent="-342900" lvl="0" marL="914400" rtl="0" algn="l">
              <a:lnSpc>
                <a:spcPct val="115000"/>
              </a:lnSpc>
              <a:spcBef>
                <a:spcPts val="0"/>
              </a:spcBef>
              <a:spcAft>
                <a:spcPts val="0"/>
              </a:spcAft>
              <a:buClr>
                <a:schemeClr val="dk1"/>
              </a:buClr>
              <a:buSzPts val="1800"/>
              <a:buFont typeface="Proxima Nova"/>
              <a:buChar char="-"/>
            </a:pPr>
            <a:r>
              <a:rPr b="1" lang="en" sz="1800">
                <a:solidFill>
                  <a:schemeClr val="dk1"/>
                </a:solidFill>
                <a:latin typeface="Proxima Nova"/>
                <a:ea typeface="Proxima Nova"/>
                <a:cs typeface="Proxima Nova"/>
                <a:sym typeface="Proxima Nova"/>
              </a:rPr>
              <a:t>Weighted Empowerment</a:t>
            </a:r>
            <a:endParaRPr b="1" sz="1800">
              <a:solidFill>
                <a:schemeClr val="dk1"/>
              </a:solidFill>
              <a:latin typeface="Proxima Nova"/>
              <a:ea typeface="Proxima Nova"/>
              <a:cs typeface="Proxima Nova"/>
              <a:sym typeface="Proxima Nova"/>
            </a:endParaRPr>
          </a:p>
          <a:p>
            <a:pPr indent="-342900" lvl="0" marL="914400" rtl="0" algn="l">
              <a:lnSpc>
                <a:spcPct val="115000"/>
              </a:lnSpc>
              <a:spcBef>
                <a:spcPts val="0"/>
              </a:spcBef>
              <a:spcAft>
                <a:spcPts val="0"/>
              </a:spcAft>
              <a:buClr>
                <a:schemeClr val="dk1"/>
              </a:buClr>
              <a:buSzPts val="1800"/>
              <a:buFont typeface="Proxima Nova"/>
              <a:buChar char="-"/>
            </a:pPr>
            <a:r>
              <a:rPr b="1" lang="en" sz="1800">
                <a:solidFill>
                  <a:schemeClr val="dk1"/>
                </a:solidFill>
                <a:latin typeface="Proxima Nova"/>
                <a:ea typeface="Proxima Nova"/>
                <a:cs typeface="Proxima Nova"/>
                <a:sym typeface="Proxima Nova"/>
              </a:rPr>
              <a:t>Value-Conditioned Empowerment</a:t>
            </a:r>
            <a:endParaRPr b="1" sz="1800">
              <a:solidFill>
                <a:schemeClr val="dk1"/>
              </a:solidFill>
              <a:latin typeface="Proxima Nova"/>
              <a:ea typeface="Proxima Nova"/>
              <a:cs typeface="Proxima Nova"/>
              <a:sym typeface="Proxima Nova"/>
            </a:endParaRPr>
          </a:p>
          <a:p>
            <a:pPr indent="-342900" lvl="0" marL="914400" rtl="0" algn="l">
              <a:lnSpc>
                <a:spcPct val="115000"/>
              </a:lnSpc>
              <a:spcBef>
                <a:spcPts val="0"/>
              </a:spcBef>
              <a:spcAft>
                <a:spcPts val="0"/>
              </a:spcAft>
              <a:buClr>
                <a:schemeClr val="dk1"/>
              </a:buClr>
              <a:buSzPts val="1800"/>
              <a:buFont typeface="Proxima Nova"/>
              <a:buChar char="-"/>
            </a:pPr>
            <a:r>
              <a:rPr b="1" lang="en" sz="1800">
                <a:solidFill>
                  <a:schemeClr val="dk1"/>
                </a:solidFill>
                <a:latin typeface="Proxima Nova"/>
                <a:ea typeface="Proxima Nova"/>
                <a:cs typeface="Proxima Nova"/>
                <a:sym typeface="Proxima Nova"/>
              </a:rPr>
              <a:t>Entropy-Valued Empowerment</a:t>
            </a:r>
            <a:endParaRPr b="1" sz="1800">
              <a:solidFill>
                <a:schemeClr val="dk1"/>
              </a:solidFill>
              <a:latin typeface="Proxima Nova"/>
              <a:ea typeface="Proxima Nova"/>
              <a:cs typeface="Proxima Nova"/>
              <a:sym typeface="Proxima Nova"/>
            </a:endParaRPr>
          </a:p>
        </p:txBody>
      </p:sp>
      <p:pic>
        <p:nvPicPr>
          <p:cNvPr id="93" name="Google Shape;93;p19"/>
          <p:cNvPicPr preferRelativeResize="0"/>
          <p:nvPr/>
        </p:nvPicPr>
        <p:blipFill>
          <a:blip r:embed="rId3">
            <a:alphaModFix/>
          </a:blip>
          <a:stretch>
            <a:fillRect/>
          </a:stretch>
        </p:blipFill>
        <p:spPr>
          <a:xfrm>
            <a:off x="5415425" y="1265700"/>
            <a:ext cx="2930425" cy="1465212"/>
          </a:xfrm>
          <a:prstGeom prst="rect">
            <a:avLst/>
          </a:prstGeom>
          <a:noFill/>
          <a:ln>
            <a:noFill/>
          </a:ln>
        </p:spPr>
      </p:pic>
      <p:sp>
        <p:nvSpPr>
          <p:cNvPr id="94" name="Google Shape;94;p19"/>
          <p:cNvSpPr txBox="1"/>
          <p:nvPr>
            <p:ph idx="1" type="subTitle"/>
          </p:nvPr>
        </p:nvSpPr>
        <p:spPr>
          <a:xfrm>
            <a:off x="5720213" y="2730900"/>
            <a:ext cx="5101500" cy="3647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400">
                <a:solidFill>
                  <a:schemeClr val="dk1"/>
                </a:solidFill>
                <a:latin typeface="Times New Roman"/>
                <a:ea typeface="Times New Roman"/>
                <a:cs typeface="Times New Roman"/>
                <a:sym typeface="Times New Roman"/>
              </a:rPr>
              <a:t>Look at these lil silly guys go!</a:t>
            </a:r>
            <a:endParaRPr b="1" i="1" sz="1600">
              <a:solidFill>
                <a:schemeClr val="dk1"/>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0"/>
          <p:cNvSpPr txBox="1"/>
          <p:nvPr>
            <p:ph type="ctrTitle"/>
          </p:nvPr>
        </p:nvSpPr>
        <p:spPr>
          <a:xfrm>
            <a:off x="494375" y="299475"/>
            <a:ext cx="8520600" cy="696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3000">
                <a:latin typeface="Proxima Nova"/>
                <a:ea typeface="Proxima Nova"/>
                <a:cs typeface="Proxima Nova"/>
                <a:sym typeface="Proxima Nova"/>
              </a:rPr>
              <a:t>Our Approach: </a:t>
            </a:r>
            <a:r>
              <a:rPr lang="en" sz="3000">
                <a:latin typeface="Proxima Nova"/>
                <a:ea typeface="Proxima Nova"/>
                <a:cs typeface="Proxima Nova"/>
                <a:sym typeface="Proxima Nova"/>
              </a:rPr>
              <a:t>Weighted Empowerment</a:t>
            </a:r>
            <a:endParaRPr sz="3000">
              <a:latin typeface="Proxima Nova"/>
              <a:ea typeface="Proxima Nova"/>
              <a:cs typeface="Proxima Nova"/>
              <a:sym typeface="Proxima Nova"/>
            </a:endParaRPr>
          </a:p>
        </p:txBody>
      </p:sp>
      <p:sp>
        <p:nvSpPr>
          <p:cNvPr id="100" name="Google Shape;100;p20"/>
          <p:cNvSpPr txBox="1"/>
          <p:nvPr>
            <p:ph idx="1" type="subTitle"/>
          </p:nvPr>
        </p:nvSpPr>
        <p:spPr>
          <a:xfrm>
            <a:off x="500700" y="3104500"/>
            <a:ext cx="8142600" cy="143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Proxima Nova"/>
                <a:ea typeface="Proxima Nova"/>
                <a:cs typeface="Proxima Nova"/>
                <a:sym typeface="Proxima Nova"/>
              </a:rPr>
              <a:t>In weighted empowerment, instead of treating all reachable states equally, we weight states with their value. The value can be derived from a learned value function </a:t>
            </a:r>
            <a:endParaRPr sz="2200">
              <a:solidFill>
                <a:schemeClr val="dk1"/>
              </a:solidFill>
              <a:latin typeface="Proxima Nova"/>
              <a:ea typeface="Proxima Nova"/>
              <a:cs typeface="Proxima Nova"/>
              <a:sym typeface="Proxima Nova"/>
            </a:endParaRPr>
          </a:p>
        </p:txBody>
      </p:sp>
      <p:pic>
        <p:nvPicPr>
          <p:cNvPr id="101" name="Google Shape;101;p20"/>
          <p:cNvPicPr preferRelativeResize="0"/>
          <p:nvPr/>
        </p:nvPicPr>
        <p:blipFill>
          <a:blip r:embed="rId3">
            <a:alphaModFix/>
          </a:blip>
          <a:stretch>
            <a:fillRect/>
          </a:stretch>
        </p:blipFill>
        <p:spPr>
          <a:xfrm>
            <a:off x="1571625" y="1573875"/>
            <a:ext cx="6000750" cy="952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type="ctrTitle"/>
          </p:nvPr>
        </p:nvSpPr>
        <p:spPr>
          <a:xfrm>
            <a:off x="494375" y="299475"/>
            <a:ext cx="8520600" cy="696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3000">
                <a:latin typeface="Proxima Nova"/>
                <a:ea typeface="Proxima Nova"/>
                <a:cs typeface="Proxima Nova"/>
                <a:sym typeface="Proxima Nova"/>
              </a:rPr>
              <a:t>Our Approach: </a:t>
            </a:r>
            <a:r>
              <a:rPr lang="en" sz="3000">
                <a:latin typeface="Proxima Nova"/>
                <a:ea typeface="Proxima Nova"/>
                <a:cs typeface="Proxima Nova"/>
                <a:sym typeface="Proxima Nova"/>
              </a:rPr>
              <a:t>Value-Conditioned </a:t>
            </a:r>
            <a:r>
              <a:rPr lang="en" sz="3000">
                <a:latin typeface="Proxima Nova"/>
                <a:ea typeface="Proxima Nova"/>
                <a:cs typeface="Proxima Nova"/>
                <a:sym typeface="Proxima Nova"/>
              </a:rPr>
              <a:t>Empowerment</a:t>
            </a:r>
            <a:endParaRPr sz="3000">
              <a:latin typeface="Proxima Nova"/>
              <a:ea typeface="Proxima Nova"/>
              <a:cs typeface="Proxima Nova"/>
              <a:sym typeface="Proxima Nova"/>
            </a:endParaRPr>
          </a:p>
        </p:txBody>
      </p:sp>
      <p:sp>
        <p:nvSpPr>
          <p:cNvPr id="107" name="Google Shape;107;p21"/>
          <p:cNvSpPr txBox="1"/>
          <p:nvPr>
            <p:ph idx="1" type="subTitle"/>
          </p:nvPr>
        </p:nvSpPr>
        <p:spPr>
          <a:xfrm>
            <a:off x="500700" y="3104500"/>
            <a:ext cx="8142600" cy="143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Proxima Nova"/>
                <a:ea typeface="Proxima Nova"/>
                <a:cs typeface="Proxima Nova"/>
                <a:sym typeface="Proxima Nova"/>
              </a:rPr>
              <a:t>Here we calculate empowerment conditional on reaching states with a value higher than a certain threshold. This would capture the agent's ability to reach states that are specifically valuable. </a:t>
            </a:r>
            <a:endParaRPr sz="2200">
              <a:solidFill>
                <a:schemeClr val="dk1"/>
              </a:solidFill>
              <a:latin typeface="Proxima Nova"/>
              <a:ea typeface="Proxima Nova"/>
              <a:cs typeface="Proxima Nova"/>
              <a:sym typeface="Proxima Nova"/>
            </a:endParaRPr>
          </a:p>
        </p:txBody>
      </p:sp>
      <p:pic>
        <p:nvPicPr>
          <p:cNvPr id="108" name="Google Shape;108;p21"/>
          <p:cNvPicPr preferRelativeResize="0"/>
          <p:nvPr/>
        </p:nvPicPr>
        <p:blipFill>
          <a:blip r:embed="rId3">
            <a:alphaModFix/>
          </a:blip>
          <a:stretch>
            <a:fillRect/>
          </a:stretch>
        </p:blipFill>
        <p:spPr>
          <a:xfrm>
            <a:off x="1247775" y="1575675"/>
            <a:ext cx="6648450" cy="1143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